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8.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9.xml" ContentType="application/vnd.openxmlformats-officedocument.presentationml.notesSlide+xml"/>
  <Override PartName="/ppt/tags/tag92.xml" ContentType="application/vnd.openxmlformats-officedocument.presentationml.tags+xml"/>
  <Override PartName="/ppt/notesSlides/notesSlide10.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1.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1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1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1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15.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16.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1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18.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notesSlides/notesSlide19.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20.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21.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22.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notesSlides/notesSlide23.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24.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25.xml" ContentType="application/vnd.openxmlformats-officedocument.presentationml.notesSlide+xml"/>
  <Override PartName="/ppt/tags/tag137.xml" ContentType="application/vnd.openxmlformats-officedocument.presentationml.tags+xml"/>
  <Override PartName="/ppt/notesSlides/notesSlide26.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27.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28.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29.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3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31.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32.xml" ContentType="application/vnd.openxmlformats-officedocument.presentationml.notesSlide+xml"/>
  <Override PartName="/ppt/tags/tag150.xml" ContentType="application/vnd.openxmlformats-officedocument.presentationml.tags+xml"/>
  <Override PartName="/ppt/notesSlides/notesSlide33.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notesSlides/notesSlide34.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35.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notesSlides/notesSlide36.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37.xml" ContentType="application/vnd.openxmlformats-officedocument.presentationml.notesSlide+xml"/>
  <Override PartName="/ppt/tags/tag159.xml" ContentType="application/vnd.openxmlformats-officedocument.presentationml.tags+xml"/>
  <Override PartName="/ppt/notesSlides/notesSlide38.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notesSlides/notesSlide39.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notesSlides/notesSlide40.xml" ContentType="application/vnd.openxmlformats-officedocument.presentationml.notesSlide+xml"/>
  <Override PartName="/ppt/tags/tag164.xml" ContentType="application/vnd.openxmlformats-officedocument.presentationml.tags+xml"/>
  <Override PartName="/ppt/tags/tag165.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4"/>
  </p:notesMasterIdLst>
  <p:handoutMasterIdLst>
    <p:handoutMasterId r:id="rId45"/>
  </p:handoutMasterIdLst>
  <p:sldIdLst>
    <p:sldId id="256" r:id="rId2"/>
    <p:sldId id="608" r:id="rId3"/>
    <p:sldId id="606" r:id="rId4"/>
    <p:sldId id="609" r:id="rId5"/>
    <p:sldId id="614" r:id="rId6"/>
    <p:sldId id="771" r:id="rId7"/>
    <p:sldId id="775" r:id="rId8"/>
    <p:sldId id="777" r:id="rId9"/>
    <p:sldId id="776" r:id="rId10"/>
    <p:sldId id="754" r:id="rId11"/>
    <p:sldId id="821" r:id="rId12"/>
    <p:sldId id="657" r:id="rId13"/>
    <p:sldId id="816" r:id="rId14"/>
    <p:sldId id="817" r:id="rId15"/>
    <p:sldId id="825" r:id="rId16"/>
    <p:sldId id="830" r:id="rId17"/>
    <p:sldId id="833" r:id="rId18"/>
    <p:sldId id="834" r:id="rId19"/>
    <p:sldId id="765" r:id="rId20"/>
    <p:sldId id="845" r:id="rId21"/>
    <p:sldId id="843" r:id="rId22"/>
    <p:sldId id="835" r:id="rId23"/>
    <p:sldId id="837" r:id="rId24"/>
    <p:sldId id="836" r:id="rId25"/>
    <p:sldId id="840" r:id="rId26"/>
    <p:sldId id="755" r:id="rId27"/>
    <p:sldId id="846" r:id="rId28"/>
    <p:sldId id="818" r:id="rId29"/>
    <p:sldId id="841" r:id="rId30"/>
    <p:sldId id="848" r:id="rId31"/>
    <p:sldId id="842" r:id="rId32"/>
    <p:sldId id="849" r:id="rId33"/>
    <p:sldId id="757" r:id="rId34"/>
    <p:sldId id="850" r:id="rId35"/>
    <p:sldId id="851" r:id="rId36"/>
    <p:sldId id="852" r:id="rId37"/>
    <p:sldId id="853" r:id="rId38"/>
    <p:sldId id="758" r:id="rId39"/>
    <p:sldId id="808" r:id="rId40"/>
    <p:sldId id="812" r:id="rId41"/>
    <p:sldId id="813" r:id="rId42"/>
    <p:sldId id="272" r:id="rId43"/>
  </p:sldIdLst>
  <p:sldSz cx="24384000" cy="13716000"/>
  <p:notesSz cx="5143500" cy="9144000"/>
  <p:embeddedFontLst>
    <p:embeddedFont>
      <p:font typeface="方正公文小标宋" panose="02010600030101010101" charset="-122"/>
      <p:regular r:id="rId46"/>
    </p:embeddedFont>
    <p:embeddedFont>
      <p:font typeface="方正小标宋简体" panose="02010600030101010101" charset="-122"/>
      <p:regular r:id="rId47"/>
    </p:embeddedFont>
    <p:embeddedFont>
      <p:font typeface="楷体" panose="02010609060101010101" pitchFamily="49" charset="-122"/>
      <p:regular r:id="rId48"/>
    </p:embeddedFont>
    <p:embeddedFont>
      <p:font typeface="Arial Bold" panose="020B0704020202020204" pitchFamily="34" charset="0"/>
      <p:bold r:id="rId49"/>
    </p:embeddedFont>
    <p:embeddedFont>
      <p:font typeface="等线" panose="02010600030101010101" pitchFamily="2" charset="-122"/>
      <p:regular r:id="rId50"/>
      <p:bold r:id="rId51"/>
    </p:embeddedFont>
    <p:embeddedFont>
      <p:font typeface="微软雅黑" panose="020B0503020204020204" pitchFamily="34" charset="-122"/>
      <p:regular r:id="rId52"/>
      <p:bold r:id="rId53"/>
    </p:embeddedFont>
  </p:embeddedFontLst>
  <p:custDataLst>
    <p:tags r:id="rId54"/>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1" clrIdx="1"/>
  <p:cmAuthor id="3" name="刘 彬成" initials="刘" lastIdx="0" clrIdx="2"/>
  <p:cmAuthor id="4" name="Cao Xiaodan" initials="" lastIdx="0" clrIdx="3"/>
  <p:cmAuthor id="5" name="z z" initials="zz"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6B2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56" autoAdjust="0"/>
    <p:restoredTop sz="94613"/>
  </p:normalViewPr>
  <p:slideViewPr>
    <p:cSldViewPr snapToGrid="0" snapToObjects="1">
      <p:cViewPr varScale="1">
        <p:scale>
          <a:sx n="59" d="100"/>
          <a:sy n="59" d="100"/>
        </p:scale>
        <p:origin x="132" y="2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1671638" cy="458788"/>
          </a:xfrm>
          <a:prstGeom prst="rect">
            <a:avLst/>
          </a:prstGeom>
        </p:spPr>
        <p:txBody>
          <a:bodyPr vert="horz" lIns="91440" tIns="45720" rIns="91440" bIns="45720" rtlCol="0"/>
          <a:lstStyle>
            <a:lvl1pPr algn="l">
              <a:defRPr sz="675"/>
            </a:lvl1pPr>
          </a:lstStyle>
          <a:p>
            <a:endParaRPr lang="zh-CN" altLang="en-US"/>
          </a:p>
        </p:txBody>
      </p:sp>
      <p:sp>
        <p:nvSpPr>
          <p:cNvPr id="3" name="日期占位符 2"/>
          <p:cNvSpPr>
            <a:spLocks noGrp="1"/>
          </p:cNvSpPr>
          <p:nvPr>
            <p:ph type="dt" sz="quarter" idx="1"/>
          </p:nvPr>
        </p:nvSpPr>
        <p:spPr>
          <a:xfrm>
            <a:off x="2185095" y="0"/>
            <a:ext cx="1671638" cy="458788"/>
          </a:xfrm>
          <a:prstGeom prst="rect">
            <a:avLst/>
          </a:prstGeom>
        </p:spPr>
        <p:txBody>
          <a:bodyPr vert="horz" lIns="91440" tIns="45720" rIns="91440" bIns="45720" rtlCol="0"/>
          <a:lstStyle>
            <a:lvl1pPr algn="r">
              <a:defRPr sz="675"/>
            </a:lvl1pPr>
          </a:lstStyle>
          <a:p>
            <a:fld id="{0F9B84EA-7D68-4D60-9CB1-D50884785D1C}" type="datetimeFigureOut">
              <a:rPr lang="zh-CN" altLang="en-US" smtClean="0"/>
              <a:t>2026/3/24</a:t>
            </a:fld>
            <a:endParaRPr lang="zh-CN" altLang="en-US"/>
          </a:p>
        </p:txBody>
      </p:sp>
      <p:sp>
        <p:nvSpPr>
          <p:cNvPr id="4" name="页脚占位符 3"/>
          <p:cNvSpPr>
            <a:spLocks noGrp="1"/>
          </p:cNvSpPr>
          <p:nvPr>
            <p:ph type="ftr" sz="quarter" idx="2"/>
          </p:nvPr>
        </p:nvSpPr>
        <p:spPr>
          <a:xfrm>
            <a:off x="0" y="8685213"/>
            <a:ext cx="1671638" cy="458787"/>
          </a:xfrm>
          <a:prstGeom prst="rect">
            <a:avLst/>
          </a:prstGeom>
        </p:spPr>
        <p:txBody>
          <a:bodyPr vert="horz" lIns="91440" tIns="45720" rIns="91440" bIns="45720" rtlCol="0" anchor="b"/>
          <a:lstStyle>
            <a:lvl1pPr algn="l">
              <a:defRPr sz="675"/>
            </a:lvl1pPr>
          </a:lstStyle>
          <a:p>
            <a:endParaRPr lang="zh-CN" altLang="en-US"/>
          </a:p>
        </p:txBody>
      </p:sp>
      <p:sp>
        <p:nvSpPr>
          <p:cNvPr id="5" name="灯片编号占位符 4"/>
          <p:cNvSpPr>
            <a:spLocks noGrp="1"/>
          </p:cNvSpPr>
          <p:nvPr>
            <p:ph type="sldNum" sz="quarter" idx="3"/>
          </p:nvPr>
        </p:nvSpPr>
        <p:spPr>
          <a:xfrm>
            <a:off x="2185095" y="8685213"/>
            <a:ext cx="1671638" cy="458787"/>
          </a:xfrm>
          <a:prstGeom prst="rect">
            <a:avLst/>
          </a:prstGeom>
        </p:spPr>
        <p:txBody>
          <a:bodyPr vert="horz" lIns="91440" tIns="45720" rIns="91440" bIns="45720" rtlCol="0" anchor="b"/>
          <a:lstStyle>
            <a:lvl1pPr algn="r">
              <a:defRPr sz="675"/>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2913063" y="0"/>
            <a:ext cx="2228850" cy="458788"/>
          </a:xfrm>
          <a:prstGeom prst="rect">
            <a:avLst/>
          </a:prstGeom>
        </p:spPr>
        <p:txBody>
          <a:bodyPr vert="horz" lIns="91440" tIns="45720" rIns="91440" bIns="45720" rtlCol="0"/>
          <a:lstStyle>
            <a:lvl1pPr algn="r">
              <a:defRPr sz="1200"/>
            </a:lvl1pPr>
          </a:lstStyle>
          <a:p>
            <a:fld id="{A184B069-4AA2-4D3A-9C76-E854CE392A03}" type="datetimeFigureOut">
              <a:rPr lang="zh-CN" altLang="en-US" smtClean="0"/>
              <a:t>2026/3/24</a:t>
            </a:fld>
            <a:endParaRPr lang="zh-CN" altLang="en-US"/>
          </a:p>
        </p:txBody>
      </p:sp>
      <p:sp>
        <p:nvSpPr>
          <p:cNvPr id="4" name="幻灯片图像占位符 3"/>
          <p:cNvSpPr>
            <a:spLocks noGrp="1" noRot="1" noChangeAspect="1"/>
          </p:cNvSpPr>
          <p:nvPr>
            <p:ph type="sldImg" idx="2"/>
          </p:nvPr>
        </p:nvSpPr>
        <p:spPr>
          <a:xfrm>
            <a:off x="-17145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514350" y="4400550"/>
            <a:ext cx="41148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22885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2913063" y="8685213"/>
            <a:ext cx="2228850" cy="458787"/>
          </a:xfrm>
          <a:prstGeom prst="rect">
            <a:avLst/>
          </a:prstGeom>
        </p:spPr>
        <p:txBody>
          <a:bodyPr vert="horz" lIns="91440" tIns="45720" rIns="91440" bIns="45720" rtlCol="0" anchor="b"/>
          <a:lstStyle>
            <a:lvl1pPr algn="r">
              <a:defRPr sz="1200"/>
            </a:lvl1pPr>
          </a:lstStyle>
          <a:p>
            <a:fld id="{D70CD3D0-AA5F-44E6-B8BD-AB7EFD5A893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70CD3D0-AA5F-44E6-B8BD-AB7EFD5A8934}"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Master" Target="../slideMasters/slideMaster1.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Master" Target="../slideMasters/slideMaster1.xml"/><Relationship Id="rId5" Type="http://schemas.openxmlformats.org/officeDocument/2006/relationships/tags" Target="../tags/tag20.xml"/><Relationship Id="rId4" Type="http://schemas.openxmlformats.org/officeDocument/2006/relationships/tags" Target="../tags/tag19.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仅标题">
    <p:bg>
      <p:bgPr>
        <a:gradFill rotWithShape="1">
          <a:gsLst>
            <a:gs pos="48687">
              <a:srgbClr val="7AD9FB"/>
            </a:gs>
            <a:gs pos="3000">
              <a:srgbClr val="2C84BC"/>
            </a:gs>
            <a:gs pos="100000">
              <a:srgbClr val="FCFEFF"/>
            </a:gs>
          </a:gsLst>
          <a:lin ang="18900000" scaled="1"/>
        </a:gra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2888000" y="7084800"/>
            <a:ext cx="10800000" cy="792000"/>
          </a:xfrm>
        </p:spPr>
        <p:txBody>
          <a:bodyPr/>
          <a:lstStyle>
            <a:lvl1pPr algn="ctr">
              <a:defRPr sz="12800">
                <a:solidFill>
                  <a:schemeClr val="tx1">
                    <a:lumMod val="85000"/>
                    <a:lumOff val="15000"/>
                  </a:schemeClr>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2026/3/24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dirty="0"/>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dirty="0"/>
          </a:p>
        </p:txBody>
      </p:sp>
      <p:sp>
        <p:nvSpPr>
          <p:cNvPr id="6" name="矩形 5"/>
          <p:cNvSpPr/>
          <p:nvPr userDrawn="1"/>
        </p:nvSpPr>
        <p:spPr>
          <a:xfrm>
            <a:off x="694690" y="1785620"/>
            <a:ext cx="11682095" cy="635127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12800400" y="7466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12800330" y="8287385"/>
            <a:ext cx="10968355" cy="381635"/>
          </a:xfrm>
        </p:spPr>
        <p:txBody>
          <a:bodyPr lIns="101600" tIns="38100" rIns="76200" bIns="38100" anchor="t" anchorCtr="0">
            <a:normAutofit/>
          </a:bodyPr>
          <a:lstStyle>
            <a:lvl1pPr marL="0" indent="0">
              <a:lnSpc>
                <a:spcPct val="100000"/>
              </a:lnSpc>
              <a:buNone/>
              <a:defRPr sz="8000" b="1" spc="200">
                <a:solidFill>
                  <a:schemeClr val="tx1">
                    <a:lumMod val="75000"/>
                    <a:lumOff val="25000"/>
                  </a:schemeClr>
                </a:solidFill>
                <a:latin typeface="+mj-ea"/>
                <a:ea typeface="+mj-ea"/>
              </a:defRPr>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3"/>
            </p:custDataLst>
          </p:nvPr>
        </p:nvSpPr>
        <p:spPr/>
        <p:txBody>
          <a:bodyPr/>
          <a:lstStyle/>
          <a:p>
            <a:fld id="{760FBDFE-C587-4B4C-A407-44438C67B59E}" type="datetimeFigureOut">
              <a:rPr lang="zh-CN" altLang="en-US" smtClean="0"/>
              <a:t>2026/3/24</a:t>
            </a:fld>
            <a:endParaRPr lang="zh-CN" altLang="en-US"/>
          </a:p>
        </p:txBody>
      </p:sp>
      <p:sp>
        <p:nvSpPr>
          <p:cNvPr id="8" name="页脚占位符 7"/>
          <p:cNvSpPr>
            <a:spLocks noGrp="1"/>
          </p:cNvSpPr>
          <p:nvPr>
            <p:ph type="ftr" sz="quarter" idx="11"/>
            <p:custDataLst>
              <p:tags r:id="rId4"/>
            </p:custDataLst>
          </p:nvPr>
        </p:nvSpPr>
        <p:spPr/>
        <p:txBody>
          <a:bodyPr/>
          <a:lstStyle/>
          <a:p>
            <a:endParaRPr lang="zh-CN" altLang="en-US"/>
          </a:p>
        </p:txBody>
      </p:sp>
      <p:sp>
        <p:nvSpPr>
          <p:cNvPr id="9" name="灯片编号占位符 8"/>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4" name="图片 13" descr="资源 3"/>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flipV="1">
            <a:off x="0" y="-1270"/>
            <a:ext cx="24385270" cy="13717270"/>
          </a:xfrm>
          <a:prstGeom prst="rect">
            <a:avLst/>
          </a:prstGeom>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3048000" y="2244726"/>
            <a:ext cx="18288000" cy="4775200"/>
          </a:xfrm>
        </p:spPr>
        <p:txBody>
          <a:bodyPr anchor="b"/>
          <a:lstStyle>
            <a:lvl1pPr algn="ctr">
              <a:defRPr sz="12000"/>
            </a:lvl1pPr>
          </a:lstStyle>
          <a:p>
            <a:r>
              <a:rPr lang="zh-CN" altLang="en-US"/>
              <a:t>单击此处编辑母版标题样式</a:t>
            </a:r>
          </a:p>
        </p:txBody>
      </p:sp>
      <p:sp>
        <p:nvSpPr>
          <p:cNvPr id="3" name="副标题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697A4A6B-82A7-4CE2-A53A-3E193DEAD80E}" type="datetimeFigureOut">
              <a:rPr lang="zh-CN" altLang="en-US" smtClean="0"/>
              <a:t>2026/3/24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8DD147C-AE33-4F60-96D2-019CC3A05E3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2026/3/24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tags" Target="../tags/tag3.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tags" Target="../tags/tag4.xml"/><Relationship Id="rId95" Type="http://schemas.openxmlformats.org/officeDocument/2006/relationships/image" Target="../media/image1.png"/><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tags" Target="../tags/tag7.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tags" Target="../tags/tag2.xml"/><Relationship Id="rId91"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tags" Target="../tags/tag6.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88"/>
            </p:custDataLst>
          </p:nvPr>
        </p:nvSpPr>
        <p:spPr>
          <a:xfrm>
            <a:off x="12800400" y="7466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89"/>
            </p:custDataLst>
          </p:nvPr>
        </p:nvSpPr>
        <p:spPr>
          <a:xfrm>
            <a:off x="12800400" y="8348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90"/>
            </p:custDataLst>
          </p:nvPr>
        </p:nvSpPr>
        <p:spPr>
          <a:xfrm>
            <a:off x="12804000" y="13172400"/>
            <a:ext cx="2700000" cy="316800"/>
          </a:xfrm>
          <a:prstGeom prst="rect">
            <a:avLst/>
          </a:prstGeom>
        </p:spPr>
        <p:txBody>
          <a:bodyPr vert="horz" lIns="91440" tIns="45720" rIns="91440" bIns="45720" rtlCol="0" anchor="ctr">
            <a:normAutofit/>
          </a:bodyPr>
          <a:lstStyle>
            <a:lvl1pPr algn="l">
              <a:defRPr sz="4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2026/3/24</a:t>
            </a:fld>
            <a:endParaRPr lang="zh-CN" altLang="en-US"/>
          </a:p>
        </p:txBody>
      </p:sp>
      <p:sp>
        <p:nvSpPr>
          <p:cNvPr id="5" name="页脚占位符 4"/>
          <p:cNvSpPr>
            <a:spLocks noGrp="1"/>
          </p:cNvSpPr>
          <p:nvPr>
            <p:ph type="ftr" sz="quarter" idx="3"/>
            <p:custDataLst>
              <p:tags r:id="rId91"/>
            </p:custDataLst>
          </p:nvPr>
        </p:nvSpPr>
        <p:spPr>
          <a:xfrm>
            <a:off x="16308000" y="13172400"/>
            <a:ext cx="3960000" cy="316800"/>
          </a:xfrm>
          <a:prstGeom prst="rect">
            <a:avLst/>
          </a:prstGeom>
        </p:spPr>
        <p:txBody>
          <a:bodyPr vert="horz" lIns="91440" tIns="45720" rIns="91440" bIns="45720" rtlCol="0" anchor="ctr">
            <a:normAutofit/>
          </a:bodyPr>
          <a:lstStyle>
            <a:lvl1pPr algn="ctr">
              <a:defRPr sz="4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92"/>
            </p:custDataLst>
          </p:nvPr>
        </p:nvSpPr>
        <p:spPr>
          <a:xfrm>
            <a:off x="21069600" y="13172400"/>
            <a:ext cx="2700000" cy="316800"/>
          </a:xfrm>
          <a:prstGeom prst="rect">
            <a:avLst/>
          </a:prstGeom>
        </p:spPr>
        <p:txBody>
          <a:bodyPr vert="horz" lIns="91440" tIns="45720" rIns="91440" bIns="45720" rtlCol="0" anchor="ctr">
            <a:normAutofit/>
          </a:bodyPr>
          <a:lstStyle>
            <a:lvl1pPr algn="r">
              <a:defRPr sz="4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93"/>
            </p:custDataLst>
          </p:nvPr>
        </p:nvSpPr>
        <p:spPr>
          <a:xfrm>
            <a:off x="12192000" y="6858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object 5"/>
          <p:cNvSpPr/>
          <p:nvPr userDrawn="1">
            <p:custDataLst>
              <p:tags r:id="rId94"/>
            </p:custDataLst>
          </p:nvPr>
        </p:nvSpPr>
        <p:spPr>
          <a:xfrm>
            <a:off x="21069935" y="0"/>
            <a:ext cx="3133090" cy="1247775"/>
          </a:xfrm>
          <a:prstGeom prst="rect">
            <a:avLst/>
          </a:prstGeom>
          <a:blipFill>
            <a:blip r:embed="rId95"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Lst>
  <p:txStyles>
    <p:titleStyle>
      <a:lvl1pPr algn="l" defTabSz="3657600" rtl="0" eaLnBrk="1" fontAlgn="auto" latinLnBrk="0" hangingPunct="1">
        <a:lnSpc>
          <a:spcPct val="100000"/>
        </a:lnSpc>
        <a:spcBef>
          <a:spcPct val="0"/>
        </a:spcBef>
        <a:buNone/>
        <a:defRPr sz="14400" b="1" u="none" strike="noStrike" kern="1200" cap="none" spc="300" normalizeH="0" baseline="0">
          <a:solidFill>
            <a:schemeClr val="tx1">
              <a:lumMod val="85000"/>
              <a:lumOff val="15000"/>
            </a:schemeClr>
          </a:solidFill>
          <a:uFillTx/>
          <a:latin typeface="+mj-ea"/>
          <a:ea typeface="+mj-ea"/>
          <a:cs typeface="+mj-cs"/>
        </a:defRPr>
      </a:lvl1pPr>
    </p:titleStyle>
    <p:bodyStyle>
      <a:lvl1pPr marL="914400" indent="-914400" algn="l" defTabSz="3657600" rtl="0" eaLnBrk="1" fontAlgn="auto" latinLnBrk="0" hangingPunct="1">
        <a:lnSpc>
          <a:spcPct val="130000"/>
        </a:lnSpc>
        <a:spcBef>
          <a:spcPct val="2000"/>
        </a:spcBef>
        <a:spcAft>
          <a:spcPts val="1000"/>
        </a:spcAft>
        <a:buFont typeface="Arial" panose="020B0604020202020204" pitchFamily="34" charset="0"/>
        <a:buChar char="●"/>
        <a:defRPr sz="7200" u="none" strike="noStrike" kern="1200" cap="none" spc="150" normalizeH="0" baseline="0">
          <a:solidFill>
            <a:schemeClr val="tx1">
              <a:lumMod val="65000"/>
              <a:lumOff val="35000"/>
            </a:schemeClr>
          </a:solidFill>
          <a:uFillTx/>
          <a:latin typeface="+mn-ea"/>
          <a:ea typeface="+mn-ea"/>
          <a:cs typeface="+mn-cs"/>
        </a:defRPr>
      </a:lvl1pPr>
      <a:lvl2pPr marL="2743200" indent="-914400" algn="l" defTabSz="3657600" rtl="0" eaLnBrk="1" fontAlgn="auto" latinLnBrk="0" hangingPunct="1">
        <a:lnSpc>
          <a:spcPct val="120000"/>
        </a:lnSpc>
        <a:spcBef>
          <a:spcPct val="2000"/>
        </a:spcBef>
        <a:spcAft>
          <a:spcPts val="600"/>
        </a:spcAft>
        <a:buFont typeface="Arial" panose="020B0604020202020204" pitchFamily="34" charset="0"/>
        <a:buChar char="●"/>
        <a:tabLst>
          <a:tab pos="6438900" algn="l"/>
          <a:tab pos="6438900" algn="l"/>
          <a:tab pos="6438900" algn="l"/>
          <a:tab pos="6438900" algn="l"/>
        </a:tabLst>
        <a:defRPr sz="6400" u="none" strike="noStrike" kern="1200" cap="none" spc="150" normalizeH="0" baseline="0">
          <a:solidFill>
            <a:schemeClr val="tx1">
              <a:lumMod val="65000"/>
              <a:lumOff val="35000"/>
            </a:schemeClr>
          </a:solidFill>
          <a:uFillTx/>
          <a:latin typeface="+mn-ea"/>
          <a:ea typeface="+mn-ea"/>
          <a:cs typeface="+mn-cs"/>
        </a:defRPr>
      </a:lvl2pPr>
      <a:lvl3pPr marL="4572000" indent="-914400" algn="l" defTabSz="3657600" rtl="0" eaLnBrk="1" fontAlgn="auto" latinLnBrk="0" hangingPunct="1">
        <a:lnSpc>
          <a:spcPct val="120000"/>
        </a:lnSpc>
        <a:spcBef>
          <a:spcPct val="2000"/>
        </a:spcBef>
        <a:spcAft>
          <a:spcPts val="600"/>
        </a:spcAft>
        <a:buFont typeface="Arial" panose="020B0604020202020204" pitchFamily="34" charset="0"/>
        <a:buChar char="●"/>
        <a:defRPr sz="6400" u="none" strike="noStrike" kern="1200" cap="none" spc="150" normalizeH="0" baseline="0">
          <a:solidFill>
            <a:schemeClr val="tx1">
              <a:lumMod val="65000"/>
              <a:lumOff val="35000"/>
            </a:schemeClr>
          </a:solidFill>
          <a:uFillTx/>
          <a:latin typeface="+mn-ea"/>
          <a:ea typeface="+mn-ea"/>
          <a:cs typeface="+mn-cs"/>
        </a:defRPr>
      </a:lvl3pPr>
      <a:lvl4pPr marL="6400800" indent="-914400" algn="l" defTabSz="3657600" rtl="0" eaLnBrk="1" fontAlgn="auto" latinLnBrk="0" hangingPunct="1">
        <a:lnSpc>
          <a:spcPct val="120000"/>
        </a:lnSpc>
        <a:spcBef>
          <a:spcPct val="2000"/>
        </a:spcBef>
        <a:spcAft>
          <a:spcPts val="300"/>
        </a:spcAft>
        <a:buFont typeface="Wingdings" panose="05000000000000000000" charset="0"/>
        <a:buChar char=""/>
        <a:defRPr sz="5600" u="none" strike="noStrike" kern="1200" cap="none" spc="150" normalizeH="0" baseline="0">
          <a:solidFill>
            <a:schemeClr val="tx1">
              <a:lumMod val="65000"/>
              <a:lumOff val="35000"/>
            </a:schemeClr>
          </a:solidFill>
          <a:uFillTx/>
          <a:latin typeface="+mn-ea"/>
          <a:ea typeface="+mn-ea"/>
          <a:cs typeface="+mn-cs"/>
        </a:defRPr>
      </a:lvl4pPr>
      <a:lvl5pPr marL="8229600" indent="-914400" algn="l" defTabSz="3657600" rtl="0" eaLnBrk="1" fontAlgn="auto" latinLnBrk="0" hangingPunct="1">
        <a:lnSpc>
          <a:spcPct val="120000"/>
        </a:lnSpc>
        <a:spcBef>
          <a:spcPct val="2000"/>
        </a:spcBef>
        <a:spcAft>
          <a:spcPts val="300"/>
        </a:spcAft>
        <a:buFont typeface="Arial" panose="020B0604020202020204" pitchFamily="34" charset="0"/>
        <a:buChar char="•"/>
        <a:defRPr sz="5600" u="none" strike="noStrike" kern="1200" cap="none" spc="150" normalizeH="0" baseline="0">
          <a:solidFill>
            <a:schemeClr val="tx1">
              <a:lumMod val="65000"/>
              <a:lumOff val="35000"/>
            </a:schemeClr>
          </a:solidFill>
          <a:uFillTx/>
          <a:latin typeface="+mn-ea"/>
          <a:ea typeface="+mn-ea"/>
          <a:cs typeface="+mn-cs"/>
        </a:defRPr>
      </a:lvl5pPr>
      <a:lvl6pPr marL="10058400" indent="-914400" algn="l" defTabSz="3657600" rtl="0" eaLnBrk="1" latinLnBrk="0" hangingPunct="1">
        <a:lnSpc>
          <a:spcPct val="90000"/>
        </a:lnSpc>
        <a:spcBef>
          <a:spcPct val="40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ct val="40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ct val="40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ct val="402000"/>
        </a:spcBef>
        <a:buFont typeface="Arial" panose="020B0604020202020204" pitchFamily="34" charset="0"/>
        <a:buChar char="•"/>
        <a:defRPr sz="7200" kern="1200">
          <a:solidFill>
            <a:schemeClr val="tx1"/>
          </a:solidFill>
          <a:latin typeface="+mn-lt"/>
          <a:ea typeface="+mn-ea"/>
          <a:cs typeface="+mn-cs"/>
        </a:defRPr>
      </a:lvl9pPr>
    </p:bodyStyle>
    <p:otherStyle>
      <a:defPPr>
        <a:defRPr lang="zh-CN"/>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3.xml"/><Relationship Id="rId1" Type="http://schemas.openxmlformats.org/officeDocument/2006/relationships/tags" Target="../tags/tag92.xml"/></Relationships>
</file>

<file path=ppt/slides/_rels/slide11.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tags" Target="../tags/tag105.xml"/><Relationship Id="rId18" Type="http://schemas.openxmlformats.org/officeDocument/2006/relationships/image" Target="../media/image16.png"/><Relationship Id="rId3" Type="http://schemas.openxmlformats.org/officeDocument/2006/relationships/tags" Target="../tags/tag95.xml"/><Relationship Id="rId21" Type="http://schemas.openxmlformats.org/officeDocument/2006/relationships/image" Target="../media/image19.jpeg"/><Relationship Id="rId7" Type="http://schemas.openxmlformats.org/officeDocument/2006/relationships/tags" Target="../tags/tag99.xml"/><Relationship Id="rId12" Type="http://schemas.openxmlformats.org/officeDocument/2006/relationships/tags" Target="../tags/tag104.xml"/><Relationship Id="rId17" Type="http://schemas.openxmlformats.org/officeDocument/2006/relationships/image" Target="../media/image15.png"/><Relationship Id="rId25" Type="http://schemas.openxmlformats.org/officeDocument/2006/relationships/image" Target="../media/image23.jpeg"/><Relationship Id="rId2" Type="http://schemas.openxmlformats.org/officeDocument/2006/relationships/tags" Target="../tags/tag94.xml"/><Relationship Id="rId16" Type="http://schemas.openxmlformats.org/officeDocument/2006/relationships/notesSlide" Target="../notesSlides/notesSlide11.xml"/><Relationship Id="rId20" Type="http://schemas.openxmlformats.org/officeDocument/2006/relationships/image" Target="../media/image18.png"/><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tags" Target="../tags/tag103.xml"/><Relationship Id="rId24" Type="http://schemas.openxmlformats.org/officeDocument/2006/relationships/image" Target="../media/image22.png"/><Relationship Id="rId5" Type="http://schemas.openxmlformats.org/officeDocument/2006/relationships/tags" Target="../tags/tag97.xml"/><Relationship Id="rId15" Type="http://schemas.openxmlformats.org/officeDocument/2006/relationships/slideLayout" Target="../slideLayouts/slideLayout83.xml"/><Relationship Id="rId23" Type="http://schemas.openxmlformats.org/officeDocument/2006/relationships/image" Target="../media/image21.jpeg"/><Relationship Id="rId10" Type="http://schemas.openxmlformats.org/officeDocument/2006/relationships/tags" Target="../tags/tag102.xml"/><Relationship Id="rId19" Type="http://schemas.openxmlformats.org/officeDocument/2006/relationships/image" Target="../media/image17.png"/><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tags" Target="../tags/tag106.xml"/><Relationship Id="rId22"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83.xml"/><Relationship Id="rId7" Type="http://schemas.openxmlformats.org/officeDocument/2006/relationships/image" Target="../media/image26.jpeg"/><Relationship Id="rId12" Type="http://schemas.openxmlformats.org/officeDocument/2006/relationships/image" Target="../media/image31.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notesSlide" Target="../notesSlides/notesSlide12.xml"/><Relationship Id="rId9" Type="http://schemas.openxmlformats.org/officeDocument/2006/relationships/image" Target="../media/image28.jpeg"/></Relationships>
</file>

<file path=ppt/slides/_rels/slide13.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83.xml"/><Relationship Id="rId7" Type="http://schemas.openxmlformats.org/officeDocument/2006/relationships/image" Target="../media/image34.jpe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83.xml"/><Relationship Id="rId7" Type="http://schemas.openxmlformats.org/officeDocument/2006/relationships/image" Target="../media/image38.jpe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83.xml"/><Relationship Id="rId7" Type="http://schemas.openxmlformats.org/officeDocument/2006/relationships/image" Target="../media/image42.jpe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notesSlide" Target="../notesSlides/notesSlide15.xml"/><Relationship Id="rId9"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4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19.xml"/><Relationship Id="rId7" Type="http://schemas.openxmlformats.org/officeDocument/2006/relationships/image" Target="../media/image47.jpe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notesSlide" Target="../notesSlides/notesSlide17.xml"/><Relationship Id="rId5" Type="http://schemas.openxmlformats.org/officeDocument/2006/relationships/slideLayout" Target="../slideLayouts/slideLayout83.xml"/><Relationship Id="rId4" Type="http://schemas.openxmlformats.org/officeDocument/2006/relationships/tags" Target="../tags/tag120.xml"/><Relationship Id="rId9"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3.xml"/><Relationship Id="rId7" Type="http://schemas.openxmlformats.org/officeDocument/2006/relationships/image" Target="../media/image52.jpeg"/><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notesSlide" Target="../notesSlides/notesSlide2.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slideLayout" Target="../slideLayouts/slideLayout8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83.xml"/><Relationship Id="rId7" Type="http://schemas.openxmlformats.org/officeDocument/2006/relationships/image" Target="../media/image59.jpe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image" Target="../media/image31.png"/><Relationship Id="rId5" Type="http://schemas.openxmlformats.org/officeDocument/2006/relationships/image" Target="../media/image63.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slideLayout" Target="../slideLayouts/slideLayout83.xml"/><Relationship Id="rId7" Type="http://schemas.openxmlformats.org/officeDocument/2006/relationships/image" Target="../media/image66.jpe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65.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notesSlide" Target="../notesSlides/notesSlide24.xml"/><Relationship Id="rId9" Type="http://schemas.openxmlformats.org/officeDocument/2006/relationships/image" Target="../media/image68.jpeg"/></Relationships>
</file>

<file path=ppt/slides/_rels/slide2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slideLayout" Target="../slideLayouts/slideLayout83.xml"/><Relationship Id="rId7" Type="http://schemas.openxmlformats.org/officeDocument/2006/relationships/image" Target="../media/image72.jpe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71.jpeg"/><Relationship Id="rId5" Type="http://schemas.openxmlformats.org/officeDocument/2006/relationships/image" Target="../media/image70.jpeg"/><Relationship Id="rId10" Type="http://schemas.openxmlformats.org/officeDocument/2006/relationships/image" Target="../media/image75.jpeg"/><Relationship Id="rId4" Type="http://schemas.openxmlformats.org/officeDocument/2006/relationships/notesSlide" Target="../notesSlides/notesSlide25.xml"/><Relationship Id="rId9" Type="http://schemas.openxmlformats.org/officeDocument/2006/relationships/image" Target="../media/image7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3.xml"/><Relationship Id="rId1" Type="http://schemas.openxmlformats.org/officeDocument/2006/relationships/tags" Target="../tags/tag13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76.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slideLayout" Target="../slideLayouts/slideLayout83.xml"/><Relationship Id="rId7" Type="http://schemas.openxmlformats.org/officeDocument/2006/relationships/image" Target="../media/image79.jpe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slideLayout" Target="../slideLayouts/slideLayout83.xml"/><Relationship Id="rId7" Type="http://schemas.openxmlformats.org/officeDocument/2006/relationships/image" Target="../media/image83.jpe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3.xml"/><Relationship Id="rId1" Type="http://schemas.openxmlformats.org/officeDocument/2006/relationships/tags" Target="../tags/tag3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image" Target="../media/image85.jpe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slideLayout" Target="../slideLayouts/slideLayout83.xml"/><Relationship Id="rId7" Type="http://schemas.openxmlformats.org/officeDocument/2006/relationships/image" Target="../media/image88.jpe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87.jpeg"/><Relationship Id="rId5" Type="http://schemas.openxmlformats.org/officeDocument/2006/relationships/image" Target="../media/image86.png"/><Relationship Id="rId4" Type="http://schemas.openxmlformats.org/officeDocument/2006/relationships/notesSlide" Target="../notesSlides/notesSlide31.xml"/><Relationship Id="rId9" Type="http://schemas.openxmlformats.org/officeDocument/2006/relationships/image" Target="../media/image90.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3.xml"/><Relationship Id="rId7" Type="http://schemas.openxmlformats.org/officeDocument/2006/relationships/image" Target="../media/image93.jpeg"/><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3.xml"/><Relationship Id="rId1" Type="http://schemas.openxmlformats.org/officeDocument/2006/relationships/tags" Target="../tags/tag15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83.xml"/><Relationship Id="rId7" Type="http://schemas.openxmlformats.org/officeDocument/2006/relationships/image" Target="../media/image102.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3.xml"/><Relationship Id="rId1" Type="http://schemas.openxmlformats.org/officeDocument/2006/relationships/tags" Target="../tags/tag15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5.jpeg"/><Relationship Id="rId5" Type="http://schemas.openxmlformats.org/officeDocument/2006/relationships/notesSlide" Target="../notesSlides/notesSlide4.xml"/><Relationship Id="rId4" Type="http://schemas.openxmlformats.org/officeDocument/2006/relationships/slideLayout" Target="../slideLayouts/slideLayout8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image" Target="../media/image105.jpeg"/><Relationship Id="rId5" Type="http://schemas.openxmlformats.org/officeDocument/2006/relationships/image" Target="../media/image103.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83.xml"/><Relationship Id="rId7" Type="http://schemas.openxmlformats.org/officeDocument/2006/relationships/image" Target="../media/image107.jpeg"/><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image" Target="../media/image106.jpeg"/><Relationship Id="rId5" Type="http://schemas.openxmlformats.org/officeDocument/2006/relationships/image" Target="../media/image103.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109.jpeg"/><Relationship Id="rId7" Type="http://schemas.openxmlformats.org/officeDocument/2006/relationships/image" Target="../media/image113.png"/><Relationship Id="rId2" Type="http://schemas.openxmlformats.org/officeDocument/2006/relationships/image" Target="../media/image108.jpeg"/><Relationship Id="rId1" Type="http://schemas.openxmlformats.org/officeDocument/2006/relationships/slideLayout" Target="../slideLayouts/slideLayout4.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38.xml"/><Relationship Id="rId7" Type="http://schemas.openxmlformats.org/officeDocument/2006/relationships/image" Target="../media/image6.png"/><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notesSlide" Target="../notesSlides/notesSlide5.xml"/><Relationship Id="rId5" Type="http://schemas.openxmlformats.org/officeDocument/2006/relationships/slideLayout" Target="../slideLayouts/slideLayout83.xml"/><Relationship Id="rId4" Type="http://schemas.openxmlformats.org/officeDocument/2006/relationships/tags" Target="../tags/tag39.xml"/></Relationships>
</file>

<file path=ppt/slides/_rels/slide6.xml.rels><?xml version="1.0" encoding="UTF-8" standalone="yes"?>
<Relationships xmlns="http://schemas.openxmlformats.org/package/2006/relationships"><Relationship Id="rId13" Type="http://schemas.openxmlformats.org/officeDocument/2006/relationships/tags" Target="../tags/tag52.xml"/><Relationship Id="rId18" Type="http://schemas.openxmlformats.org/officeDocument/2006/relationships/tags" Target="../tags/tag57.xml"/><Relationship Id="rId26" Type="http://schemas.openxmlformats.org/officeDocument/2006/relationships/tags" Target="../tags/tag65.xml"/><Relationship Id="rId39" Type="http://schemas.openxmlformats.org/officeDocument/2006/relationships/tags" Target="../tags/tag78.xml"/><Relationship Id="rId21" Type="http://schemas.openxmlformats.org/officeDocument/2006/relationships/tags" Target="../tags/tag60.xml"/><Relationship Id="rId34" Type="http://schemas.openxmlformats.org/officeDocument/2006/relationships/tags" Target="../tags/tag73.xml"/><Relationship Id="rId42" Type="http://schemas.openxmlformats.org/officeDocument/2006/relationships/tags" Target="../tags/tag81.xml"/><Relationship Id="rId47" Type="http://schemas.openxmlformats.org/officeDocument/2006/relationships/slideLayout" Target="../slideLayouts/slideLayout83.xml"/><Relationship Id="rId7" Type="http://schemas.openxmlformats.org/officeDocument/2006/relationships/tags" Target="../tags/tag46.xml"/><Relationship Id="rId2" Type="http://schemas.openxmlformats.org/officeDocument/2006/relationships/tags" Target="../tags/tag41.xml"/><Relationship Id="rId16" Type="http://schemas.openxmlformats.org/officeDocument/2006/relationships/tags" Target="../tags/tag55.xml"/><Relationship Id="rId29" Type="http://schemas.openxmlformats.org/officeDocument/2006/relationships/tags" Target="../tags/tag68.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24" Type="http://schemas.openxmlformats.org/officeDocument/2006/relationships/tags" Target="../tags/tag63.xml"/><Relationship Id="rId32" Type="http://schemas.openxmlformats.org/officeDocument/2006/relationships/tags" Target="../tags/tag71.xml"/><Relationship Id="rId37" Type="http://schemas.openxmlformats.org/officeDocument/2006/relationships/tags" Target="../tags/tag76.xml"/><Relationship Id="rId40" Type="http://schemas.openxmlformats.org/officeDocument/2006/relationships/tags" Target="../tags/tag79.xml"/><Relationship Id="rId45" Type="http://schemas.openxmlformats.org/officeDocument/2006/relationships/tags" Target="../tags/tag84.xml"/><Relationship Id="rId5" Type="http://schemas.openxmlformats.org/officeDocument/2006/relationships/tags" Target="../tags/tag44.xml"/><Relationship Id="rId15" Type="http://schemas.openxmlformats.org/officeDocument/2006/relationships/tags" Target="../tags/tag54.xml"/><Relationship Id="rId23" Type="http://schemas.openxmlformats.org/officeDocument/2006/relationships/tags" Target="../tags/tag62.xml"/><Relationship Id="rId28" Type="http://schemas.openxmlformats.org/officeDocument/2006/relationships/tags" Target="../tags/tag67.xml"/><Relationship Id="rId36" Type="http://schemas.openxmlformats.org/officeDocument/2006/relationships/tags" Target="../tags/tag75.xml"/><Relationship Id="rId10" Type="http://schemas.openxmlformats.org/officeDocument/2006/relationships/tags" Target="../tags/tag49.xml"/><Relationship Id="rId19" Type="http://schemas.openxmlformats.org/officeDocument/2006/relationships/tags" Target="../tags/tag58.xml"/><Relationship Id="rId31" Type="http://schemas.openxmlformats.org/officeDocument/2006/relationships/tags" Target="../tags/tag70.xml"/><Relationship Id="rId44" Type="http://schemas.openxmlformats.org/officeDocument/2006/relationships/tags" Target="../tags/tag83.xml"/><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tags" Target="../tags/tag53.xml"/><Relationship Id="rId22" Type="http://schemas.openxmlformats.org/officeDocument/2006/relationships/tags" Target="../tags/tag61.xml"/><Relationship Id="rId27" Type="http://schemas.openxmlformats.org/officeDocument/2006/relationships/tags" Target="../tags/tag66.xml"/><Relationship Id="rId30" Type="http://schemas.openxmlformats.org/officeDocument/2006/relationships/tags" Target="../tags/tag69.xml"/><Relationship Id="rId35" Type="http://schemas.openxmlformats.org/officeDocument/2006/relationships/tags" Target="../tags/tag74.xml"/><Relationship Id="rId43" Type="http://schemas.openxmlformats.org/officeDocument/2006/relationships/tags" Target="../tags/tag82.xml"/><Relationship Id="rId48" Type="http://schemas.openxmlformats.org/officeDocument/2006/relationships/notesSlide" Target="../notesSlides/notesSlide6.xml"/><Relationship Id="rId8" Type="http://schemas.openxmlformats.org/officeDocument/2006/relationships/tags" Target="../tags/tag47.xml"/><Relationship Id="rId3" Type="http://schemas.openxmlformats.org/officeDocument/2006/relationships/tags" Target="../tags/tag42.xml"/><Relationship Id="rId12" Type="http://schemas.openxmlformats.org/officeDocument/2006/relationships/tags" Target="../tags/tag51.xml"/><Relationship Id="rId17" Type="http://schemas.openxmlformats.org/officeDocument/2006/relationships/tags" Target="../tags/tag56.xml"/><Relationship Id="rId25" Type="http://schemas.openxmlformats.org/officeDocument/2006/relationships/tags" Target="../tags/tag64.xml"/><Relationship Id="rId33" Type="http://schemas.openxmlformats.org/officeDocument/2006/relationships/tags" Target="../tags/tag72.xml"/><Relationship Id="rId38" Type="http://schemas.openxmlformats.org/officeDocument/2006/relationships/tags" Target="../tags/tag77.xml"/><Relationship Id="rId46" Type="http://schemas.openxmlformats.org/officeDocument/2006/relationships/tags" Target="../tags/tag85.xml"/><Relationship Id="rId20" Type="http://schemas.openxmlformats.org/officeDocument/2006/relationships/tags" Target="../tags/tag59.xml"/><Relationship Id="rId41" Type="http://schemas.openxmlformats.org/officeDocument/2006/relationships/tags" Target="../tags/tag8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83.xml"/><Relationship Id="rId7" Type="http://schemas.openxmlformats.org/officeDocument/2006/relationships/image" Target="../media/image13.jpe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pic>
        <p:nvPicPr>
          <p:cNvPr id="9105" name="image 105"/>
          <p:cNvPicPr>
            <a:picLocks noChangeAspect="1"/>
          </p:cNvPicPr>
          <p:nvPr/>
        </p:nvPicPr>
        <p:blipFill>
          <a:blip r:embed="rId4"/>
          <a:srcRect/>
          <a:stretch>
            <a:fillRect/>
          </a:stretch>
        </p:blipFill>
        <p:spPr>
          <a:xfrm>
            <a:off x="2235199" y="2872104"/>
            <a:ext cx="20986263" cy="7972670"/>
          </a:xfrm>
          <a:prstGeom prst="rect">
            <a:avLst/>
          </a:prstGeom>
          <a:noFill/>
        </p:spPr>
      </p:pic>
      <p:sp>
        <p:nvSpPr>
          <p:cNvPr id="108" name="Object 108"/>
          <p:cNvSpPr txBox="1"/>
          <p:nvPr/>
        </p:nvSpPr>
        <p:spPr>
          <a:xfrm>
            <a:off x="2691765" y="9333230"/>
            <a:ext cx="12400280" cy="2136140"/>
          </a:xfrm>
          <a:prstGeom prst="rect">
            <a:avLst/>
          </a:prstGeom>
        </p:spPr>
        <p:txBody>
          <a:bodyPr vert="horz" wrap="square" lIns="0" tIns="0" rIns="0" bIns="0" rtlCol="0" anchor="t" anchorCtr="0">
            <a:spAutoFit/>
          </a:bodyPr>
          <a:lstStyle/>
          <a:p>
            <a:pPr algn="l">
              <a:lnSpc>
                <a:spcPct val="124000"/>
              </a:lnSpc>
            </a:pPr>
            <a:r>
              <a:rPr lang="zh-CN" altLang="en-US" sz="5600" b="1" i="0" dirty="0">
                <a:solidFill>
                  <a:srgbClr val="FFFFFF"/>
                </a:solidFill>
                <a:latin typeface="+mn-ea"/>
              </a:rPr>
              <a:t>汇报公司：</a:t>
            </a:r>
            <a:r>
              <a:rPr lang="en-US" sz="5600" b="1">
                <a:solidFill>
                  <a:schemeClr val="bg1"/>
                </a:solidFill>
                <a:latin typeface="+mn-ea"/>
                <a:sym typeface="+mn-ea"/>
              </a:rPr>
              <a:t>华仁建设集团有限公司</a:t>
            </a:r>
            <a:endParaRPr lang="zh-CN" altLang="en-US" sz="5600" b="1">
              <a:solidFill>
                <a:srgbClr val="000000"/>
              </a:solidFill>
              <a:latin typeface="+mn-ea"/>
              <a:sym typeface="+mn-ea"/>
            </a:endParaRPr>
          </a:p>
          <a:p>
            <a:pPr algn="l">
              <a:lnSpc>
                <a:spcPct val="124000"/>
              </a:lnSpc>
            </a:pPr>
            <a:endParaRPr lang="zh-CN" altLang="en-US" sz="5600" b="1" i="0" dirty="0">
              <a:solidFill>
                <a:schemeClr val="bg1"/>
              </a:solidFill>
              <a:latin typeface="+mn-ea"/>
              <a:sym typeface="+mn-ea"/>
            </a:endParaRPr>
          </a:p>
        </p:txBody>
      </p:sp>
      <p:sp>
        <p:nvSpPr>
          <p:cNvPr id="109" name="Object 109"/>
          <p:cNvSpPr txBox="1"/>
          <p:nvPr/>
        </p:nvSpPr>
        <p:spPr>
          <a:xfrm>
            <a:off x="2691765" y="3228340"/>
            <a:ext cx="17898110" cy="5834380"/>
          </a:xfrm>
          <a:prstGeom prst="rect">
            <a:avLst/>
          </a:prstGeom>
          <a:noFill/>
          <a:effectLst>
            <a:softEdge rad="368300"/>
          </a:effectLst>
        </p:spPr>
        <p:txBody>
          <a:bodyPr vert="horz" wrap="square" lIns="0" tIns="0" rIns="0" bIns="0" rtlCol="0" anchor="t" anchorCtr="0">
            <a:noAutofit/>
          </a:bodyPr>
          <a:lstStyle/>
          <a:p>
            <a:pPr algn="ctr">
              <a:lnSpc>
                <a:spcPct val="124000"/>
              </a:lnSpc>
            </a:pPr>
            <a:r>
              <a:rPr lang="zh-CN" altLang="en-US" sz="11000" b="1"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宋体" panose="02010600030101010101" pitchFamily="2" charset="-122"/>
                <a:sym typeface="+mn-ea"/>
              </a:rPr>
              <a:t>未来产业研发制造社区项目一期二标段施工总承包</a:t>
            </a:r>
          </a:p>
          <a:p>
            <a:pPr algn="ctr">
              <a:lnSpc>
                <a:spcPct val="124000"/>
              </a:lnSpc>
            </a:pPr>
            <a:r>
              <a:rPr lang="zh-CN" altLang="en-US" sz="11000" b="1" i="0" dirty="0">
                <a:solidFill>
                  <a:schemeClr val="bg2"/>
                </a:solidFill>
                <a:latin typeface="微软雅黑" panose="020B0503020204020204" pitchFamily="34" charset="-122"/>
                <a:ea typeface="微软雅黑" panose="020B0503020204020204" pitchFamily="34" charset="-122"/>
              </a:rPr>
              <a:t>云观摩汇报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grpSp>
        <p:nvGrpSpPr>
          <p:cNvPr id="23" name="组合 22"/>
          <p:cNvGrpSpPr/>
          <p:nvPr/>
        </p:nvGrpSpPr>
        <p:grpSpPr>
          <a:xfrm>
            <a:off x="5069511" y="4671060"/>
            <a:ext cx="14244313" cy="6220852"/>
            <a:chOff x="6696" y="3205"/>
            <a:chExt cx="7490" cy="3271"/>
          </a:xfrm>
        </p:grpSpPr>
        <p:sp>
          <p:nvSpPr>
            <p:cNvPr id="24" name="矩形 23"/>
            <p:cNvSpPr/>
            <p:nvPr/>
          </p:nvSpPr>
          <p:spPr bwMode="auto">
            <a:xfrm>
              <a:off x="6696" y="4486"/>
              <a:ext cx="7490" cy="1990"/>
            </a:xfrm>
            <a:prstGeom prst="rect">
              <a:avLst/>
            </a:prstGeom>
            <a:ln>
              <a:noFill/>
            </a:ln>
          </p:spPr>
          <p:txBody>
            <a:bodyPr wrap="square">
              <a:spAutoFit/>
            </a:bodyPr>
            <a:lstStyle/>
            <a:p>
              <a:pPr algn="dist">
                <a:defRPr/>
              </a:pPr>
              <a:r>
                <a:rPr lang="zh-CN" altLang="en-US" sz="12000" b="1">
                  <a:solidFill>
                    <a:srgbClr val="35729C"/>
                  </a:solidFill>
                  <a:cs typeface="微软雅黑" panose="020B0503020204020204" pitchFamily="34" charset="-122"/>
                  <a:sym typeface="+mn-ea"/>
                </a:rPr>
                <a:t>安全施工文明工地</a:t>
              </a:r>
              <a:endParaRPr lang="zh-CN" altLang="en-US" sz="12000" b="1">
                <a:solidFill>
                  <a:srgbClr val="35729C"/>
                </a:solidFill>
                <a:cs typeface="微软雅黑" panose="020B0503020204020204" pitchFamily="34" charset="-122"/>
              </a:endParaRPr>
            </a:p>
            <a:p>
              <a:pPr algn="dist">
                <a:defRPr/>
              </a:pPr>
              <a:endParaRPr lang="zh-CN" altLang="en-US" sz="12000" b="1" kern="100">
                <a:solidFill>
                  <a:srgbClr val="35729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圆角矩形 24"/>
            <p:cNvSpPr/>
            <p:nvPr/>
          </p:nvSpPr>
          <p:spPr>
            <a:xfrm>
              <a:off x="9181" y="3205"/>
              <a:ext cx="2315" cy="759"/>
            </a:xfrm>
            <a:prstGeom prst="roundRect">
              <a:avLst>
                <a:gd name="adj" fmla="val 50000"/>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6400" b="1">
                  <a:latin typeface="微软雅黑" panose="020B0503020204020204" pitchFamily="34" charset="-122"/>
                  <a:ea typeface="微软雅黑" panose="020B0503020204020204" pitchFamily="34" charset="-122"/>
                  <a:cs typeface="微软雅黑" panose="020B0503020204020204" pitchFamily="34" charset="-122"/>
                </a:rPr>
                <a:t> 2</a:t>
              </a:r>
            </a:p>
          </p:txBody>
        </p:sp>
        <p:cxnSp>
          <p:nvCxnSpPr>
            <p:cNvPr id="29" name="直接连接符 28"/>
            <p:cNvCxnSpPr/>
            <p:nvPr/>
          </p:nvCxnSpPr>
          <p:spPr>
            <a:xfrm>
              <a:off x="7072" y="5505"/>
              <a:ext cx="6739" cy="0"/>
            </a:xfrm>
            <a:prstGeom prst="line">
              <a:avLst/>
            </a:prstGeom>
            <a:ln>
              <a:solidFill>
                <a:srgbClr val="35729C">
                  <a:alpha val="19000"/>
                </a:srgb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标准化建设</a:t>
            </a:r>
          </a:p>
        </p:txBody>
      </p:sp>
      <p:pic>
        <p:nvPicPr>
          <p:cNvPr id="2" name="图片 1"/>
          <p:cNvPicPr/>
          <p:nvPr/>
        </p:nvPicPr>
        <p:blipFill>
          <a:blip r:embed="rId17"/>
          <a:stretch>
            <a:fillRect/>
          </a:stretch>
        </p:blipFill>
        <p:spPr>
          <a:xfrm>
            <a:off x="2472055" y="6113780"/>
            <a:ext cx="4680000" cy="2520000"/>
          </a:xfrm>
          <a:prstGeom prst="rect">
            <a:avLst/>
          </a:prstGeom>
          <a:effectLst>
            <a:outerShdw blurRad="50800" dist="38100" dir="18900000" algn="bl" rotWithShape="0">
              <a:prstClr val="black">
                <a:alpha val="40000"/>
              </a:prstClr>
            </a:outerShdw>
          </a:effectLst>
        </p:spPr>
      </p:pic>
      <p:pic>
        <p:nvPicPr>
          <p:cNvPr id="6" name="图片 5"/>
          <p:cNvPicPr/>
          <p:nvPr>
            <p:custDataLst>
              <p:tags r:id="rId3"/>
            </p:custDataLst>
          </p:nvPr>
        </p:nvPicPr>
        <p:blipFill>
          <a:blip r:embed="rId18"/>
          <a:stretch>
            <a:fillRect/>
          </a:stretch>
        </p:blipFill>
        <p:spPr>
          <a:xfrm>
            <a:off x="9871710" y="6106795"/>
            <a:ext cx="4680000" cy="2520000"/>
          </a:xfrm>
          <a:prstGeom prst="rect">
            <a:avLst/>
          </a:prstGeom>
          <a:effectLst>
            <a:outerShdw blurRad="50800" dist="38100" dir="18900000" algn="bl" rotWithShape="0">
              <a:prstClr val="black">
                <a:alpha val="40000"/>
              </a:prstClr>
            </a:outerShdw>
          </a:effectLst>
        </p:spPr>
      </p:pic>
      <p:pic>
        <p:nvPicPr>
          <p:cNvPr id="7" name="图片 6"/>
          <p:cNvPicPr/>
          <p:nvPr>
            <p:custDataLst>
              <p:tags r:id="rId4"/>
            </p:custDataLst>
          </p:nvPr>
        </p:nvPicPr>
        <p:blipFill>
          <a:blip r:embed="rId19" cstate="screen">
            <a:extLst>
              <a:ext uri="{28A0092B-C50C-407E-A947-70E740481C1C}">
                <a14:useLocalDpi xmlns:a14="http://schemas.microsoft.com/office/drawing/2010/main"/>
              </a:ext>
            </a:extLst>
          </a:blip>
          <a:stretch>
            <a:fillRect/>
          </a:stretch>
        </p:blipFill>
        <p:spPr>
          <a:xfrm>
            <a:off x="16656685" y="6107430"/>
            <a:ext cx="4680000" cy="2520000"/>
          </a:xfrm>
          <a:prstGeom prst="rect">
            <a:avLst/>
          </a:prstGeom>
          <a:effectLst>
            <a:outerShdw blurRad="50800" dist="38100" dir="18900000" algn="bl" rotWithShape="0">
              <a:prstClr val="black">
                <a:alpha val="40000"/>
              </a:prstClr>
            </a:outerShdw>
          </a:effectLst>
        </p:spPr>
      </p:pic>
      <p:pic>
        <p:nvPicPr>
          <p:cNvPr id="21" name="图片 20"/>
          <p:cNvPicPr/>
          <p:nvPr/>
        </p:nvPicPr>
        <p:blipFill>
          <a:blip r:embed="rId20"/>
          <a:stretch>
            <a:fillRect/>
          </a:stretch>
        </p:blipFill>
        <p:spPr>
          <a:xfrm>
            <a:off x="2472055" y="9941560"/>
            <a:ext cx="4680000" cy="2520000"/>
          </a:xfrm>
          <a:prstGeom prst="rect">
            <a:avLst/>
          </a:prstGeom>
          <a:effectLst>
            <a:outerShdw blurRad="50800" dist="38100" dir="18900000" algn="bl" rotWithShape="0">
              <a:prstClr val="black">
                <a:alpha val="40000"/>
              </a:prstClr>
            </a:outerShdw>
          </a:effectLst>
        </p:spPr>
      </p:pic>
      <p:pic>
        <p:nvPicPr>
          <p:cNvPr id="22" name="图片 21"/>
          <p:cNvPicPr/>
          <p:nvPr>
            <p:custDataLst>
              <p:tags r:id="rId5"/>
            </p:custDataLst>
          </p:nvPr>
        </p:nvPicPr>
        <p:blipFill>
          <a:blip r:embed="rId21" cstate="screen">
            <a:extLst>
              <a:ext uri="{28A0092B-C50C-407E-A947-70E740481C1C}">
                <a14:useLocalDpi xmlns:a14="http://schemas.microsoft.com/office/drawing/2010/main"/>
              </a:ext>
            </a:extLst>
          </a:blip>
          <a:stretch>
            <a:fillRect/>
          </a:stretch>
        </p:blipFill>
        <p:spPr>
          <a:xfrm>
            <a:off x="16656685" y="9919335"/>
            <a:ext cx="4680000" cy="2520000"/>
          </a:xfrm>
          <a:prstGeom prst="rect">
            <a:avLst/>
          </a:prstGeom>
          <a:effectLst>
            <a:outerShdw blurRad="50800" dist="38100" dir="18900000" algn="bl" rotWithShape="0">
              <a:prstClr val="black">
                <a:alpha val="40000"/>
              </a:prstClr>
            </a:outerShdw>
          </a:effectLst>
        </p:spPr>
      </p:pic>
      <p:pic>
        <p:nvPicPr>
          <p:cNvPr id="23" name="图片 22"/>
          <p:cNvPicPr/>
          <p:nvPr>
            <p:custDataLst>
              <p:tags r:id="rId6"/>
            </p:custDataLst>
          </p:nvPr>
        </p:nvPicPr>
        <p:blipFill>
          <a:blip r:embed="rId22"/>
          <a:stretch>
            <a:fillRect/>
          </a:stretch>
        </p:blipFill>
        <p:spPr>
          <a:xfrm>
            <a:off x="9871710" y="10036175"/>
            <a:ext cx="4680000" cy="2520000"/>
          </a:xfrm>
          <a:prstGeom prst="rect">
            <a:avLst/>
          </a:prstGeom>
          <a:effectLst>
            <a:outerShdw blurRad="50800" dist="38100" dir="18900000" algn="bl" rotWithShape="0">
              <a:prstClr val="black">
                <a:alpha val="40000"/>
              </a:prstClr>
            </a:outerShdw>
          </a:effectLst>
        </p:spPr>
      </p:pic>
      <p:pic>
        <p:nvPicPr>
          <p:cNvPr id="30" name="图片 29"/>
          <p:cNvPicPr/>
          <p:nvPr/>
        </p:nvPicPr>
        <p:blipFill>
          <a:blip r:embed="rId23" cstate="screen">
            <a:extLst>
              <a:ext uri="{28A0092B-C50C-407E-A947-70E740481C1C}">
                <a14:useLocalDpi xmlns:a14="http://schemas.microsoft.com/office/drawing/2010/main"/>
              </a:ext>
            </a:extLst>
          </a:blip>
          <a:stretch>
            <a:fillRect/>
          </a:stretch>
        </p:blipFill>
        <p:spPr>
          <a:xfrm>
            <a:off x="2472055" y="2593340"/>
            <a:ext cx="4680000" cy="2520000"/>
          </a:xfrm>
          <a:prstGeom prst="rect">
            <a:avLst/>
          </a:prstGeom>
          <a:effectLst>
            <a:outerShdw blurRad="50800" dist="38100" dir="18900000" algn="bl" rotWithShape="0">
              <a:prstClr val="black">
                <a:alpha val="40000"/>
              </a:prstClr>
            </a:outerShdw>
          </a:effectLst>
        </p:spPr>
      </p:pic>
      <p:pic>
        <p:nvPicPr>
          <p:cNvPr id="31" name="图片 30"/>
          <p:cNvPicPr/>
          <p:nvPr>
            <p:custDataLst>
              <p:tags r:id="rId7"/>
            </p:custDataLst>
          </p:nvPr>
        </p:nvPicPr>
        <p:blipFill>
          <a:blip r:embed="rId24"/>
          <a:stretch>
            <a:fillRect/>
          </a:stretch>
        </p:blipFill>
        <p:spPr>
          <a:xfrm>
            <a:off x="9852025" y="2600325"/>
            <a:ext cx="4680000" cy="2520000"/>
          </a:xfrm>
          <a:prstGeom prst="rect">
            <a:avLst/>
          </a:prstGeom>
          <a:effectLst>
            <a:outerShdw blurRad="50800" dist="38100" dir="18900000" algn="bl" rotWithShape="0">
              <a:prstClr val="black">
                <a:alpha val="40000"/>
              </a:prstClr>
            </a:outerShdw>
          </a:effectLst>
        </p:spPr>
      </p:pic>
      <p:pic>
        <p:nvPicPr>
          <p:cNvPr id="32" name="图片 31"/>
          <p:cNvPicPr/>
          <p:nvPr>
            <p:custDataLst>
              <p:tags r:id="rId8"/>
            </p:custDataLst>
          </p:nvPr>
        </p:nvPicPr>
        <p:blipFill>
          <a:blip r:embed="rId25" cstate="screen">
            <a:extLst>
              <a:ext uri="{28A0092B-C50C-407E-A947-70E740481C1C}">
                <a14:useLocalDpi xmlns:a14="http://schemas.microsoft.com/office/drawing/2010/main"/>
              </a:ext>
            </a:extLst>
          </a:blip>
          <a:stretch>
            <a:fillRect/>
          </a:stretch>
        </p:blipFill>
        <p:spPr>
          <a:xfrm>
            <a:off x="16656685" y="2593340"/>
            <a:ext cx="4680000" cy="2520000"/>
          </a:xfrm>
          <a:prstGeom prst="rect">
            <a:avLst/>
          </a:prstGeom>
          <a:effectLst>
            <a:outerShdw blurRad="50800" dist="38100" dir="18900000" algn="bl" rotWithShape="0">
              <a:prstClr val="black">
                <a:alpha val="40000"/>
              </a:prstClr>
            </a:outerShdw>
          </a:effectLst>
        </p:spPr>
      </p:pic>
      <p:sp>
        <p:nvSpPr>
          <p:cNvPr id="33" name="流程图: 可选过程 11"/>
          <p:cNvSpPr/>
          <p:nvPr/>
        </p:nvSpPr>
        <p:spPr>
          <a:xfrm>
            <a:off x="3024505" y="514286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定型化钢筋棚</a:t>
            </a:r>
          </a:p>
        </p:txBody>
      </p:sp>
      <p:sp>
        <p:nvSpPr>
          <p:cNvPr id="34" name="流程图: 可选过程 11"/>
          <p:cNvSpPr/>
          <p:nvPr/>
        </p:nvSpPr>
        <p:spPr>
          <a:xfrm>
            <a:off x="3024505" y="895540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安全宣讲台</a:t>
            </a:r>
          </a:p>
        </p:txBody>
      </p:sp>
      <p:sp>
        <p:nvSpPr>
          <p:cNvPr id="35" name="流程图: 可选过程 11"/>
          <p:cNvSpPr/>
          <p:nvPr/>
        </p:nvSpPr>
        <p:spPr>
          <a:xfrm>
            <a:off x="3024505" y="1268857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a:solidFill>
                  <a:schemeClr val="bg1"/>
                </a:solidFill>
                <a:sym typeface="+mn-ea"/>
              </a:rPr>
              <a:t>塔吊防攀爬</a:t>
            </a:r>
            <a:endParaRPr lang="zh-CN" altLang="en-US" sz="2800" b="1" kern="1" dirty="0">
              <a:solidFill>
                <a:schemeClr val="bg1"/>
              </a:solidFill>
              <a:latin typeface="+mn-ea"/>
              <a:cs typeface="Times New Roman" panose="02020603050405020304" pitchFamily="1" charset="0"/>
              <a:sym typeface="+mn-ea"/>
            </a:endParaRPr>
          </a:p>
        </p:txBody>
      </p:sp>
      <p:sp>
        <p:nvSpPr>
          <p:cNvPr id="36" name="流程图: 可选过程 11"/>
          <p:cNvSpPr/>
          <p:nvPr>
            <p:custDataLst>
              <p:tags r:id="rId9"/>
            </p:custDataLst>
          </p:nvPr>
        </p:nvSpPr>
        <p:spPr>
          <a:xfrm>
            <a:off x="17367885" y="519112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a:solidFill>
                  <a:schemeClr val="bg1"/>
                </a:solidFill>
                <a:latin typeface="+mn-ea"/>
                <a:cs typeface="+mn-ea"/>
                <a:sym typeface="+mn-ea"/>
              </a:rPr>
              <a:t>华仁</a:t>
            </a:r>
            <a:r>
              <a:rPr lang="en-US" altLang="zh-CN" sz="2800">
                <a:solidFill>
                  <a:schemeClr val="bg1"/>
                </a:solidFill>
                <a:latin typeface="+mn-ea"/>
                <a:cs typeface="+mn-ea"/>
                <a:sym typeface="+mn-ea"/>
              </a:rPr>
              <a:t>A</a:t>
            </a:r>
            <a:r>
              <a:rPr lang="zh-CN" altLang="en-US" sz="2800">
                <a:solidFill>
                  <a:schemeClr val="bg1"/>
                </a:solidFill>
                <a:latin typeface="+mn-ea"/>
                <a:cs typeface="+mn-ea"/>
                <a:sym typeface="+mn-ea"/>
              </a:rPr>
              <a:t>类大门</a:t>
            </a:r>
            <a:endParaRPr lang="zh-CN" altLang="en-US" sz="2800" b="1" kern="1" dirty="0">
              <a:solidFill>
                <a:schemeClr val="bg1"/>
              </a:solidFill>
              <a:latin typeface="+mn-ea"/>
              <a:cs typeface="+mn-ea"/>
              <a:sym typeface="+mn-ea"/>
            </a:endParaRPr>
          </a:p>
        </p:txBody>
      </p:sp>
      <p:sp>
        <p:nvSpPr>
          <p:cNvPr id="37" name="流程图: 可选过程 11"/>
          <p:cNvSpPr/>
          <p:nvPr>
            <p:custDataLst>
              <p:tags r:id="rId10"/>
            </p:custDataLst>
          </p:nvPr>
        </p:nvSpPr>
        <p:spPr>
          <a:xfrm>
            <a:off x="10424160" y="521208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a:solidFill>
                  <a:schemeClr val="bg1"/>
                </a:solidFill>
                <a:sym typeface="+mn-ea"/>
              </a:rPr>
              <a:t>定型化十二牌一图</a:t>
            </a:r>
            <a:endParaRPr lang="zh-CN" altLang="en-US" sz="2800" b="1" kern="1" dirty="0">
              <a:solidFill>
                <a:schemeClr val="bg1"/>
              </a:solidFill>
              <a:latin typeface="+mn-ea"/>
              <a:cs typeface="Times New Roman" panose="02020603050405020304" pitchFamily="1" charset="0"/>
              <a:sym typeface="+mn-ea"/>
            </a:endParaRPr>
          </a:p>
        </p:txBody>
      </p:sp>
      <p:sp>
        <p:nvSpPr>
          <p:cNvPr id="38" name="流程图: 可选过程 11"/>
          <p:cNvSpPr/>
          <p:nvPr>
            <p:custDataLst>
              <p:tags r:id="rId11"/>
            </p:custDataLst>
          </p:nvPr>
        </p:nvSpPr>
        <p:spPr>
          <a:xfrm>
            <a:off x="10424160" y="887920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a:solidFill>
                  <a:schemeClr val="bg1"/>
                </a:solidFill>
                <a:sym typeface="+mn-ea"/>
              </a:rPr>
              <a:t>定型化电箱防护棚</a:t>
            </a:r>
            <a:endParaRPr lang="zh-CN" altLang="en-US" sz="2800" b="1" kern="1" dirty="0">
              <a:solidFill>
                <a:schemeClr val="bg1"/>
              </a:solidFill>
              <a:latin typeface="+mn-ea"/>
              <a:cs typeface="Times New Roman" panose="02020603050405020304" pitchFamily="1" charset="0"/>
              <a:sym typeface="+mn-ea"/>
            </a:endParaRPr>
          </a:p>
        </p:txBody>
      </p:sp>
      <p:sp>
        <p:nvSpPr>
          <p:cNvPr id="39" name="流程图: 可选过程 11"/>
          <p:cNvSpPr/>
          <p:nvPr>
            <p:custDataLst>
              <p:tags r:id="rId12"/>
            </p:custDataLst>
          </p:nvPr>
        </p:nvSpPr>
        <p:spPr>
          <a:xfrm>
            <a:off x="17367885" y="1266063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a:solidFill>
                  <a:schemeClr val="bg1"/>
                </a:solidFill>
                <a:sym typeface="+mn-ea"/>
              </a:rPr>
              <a:t>标准化办公区</a:t>
            </a:r>
            <a:endParaRPr lang="zh-CN" altLang="en-US" sz="2800" b="1" kern="1" dirty="0">
              <a:solidFill>
                <a:schemeClr val="bg1"/>
              </a:solidFill>
              <a:latin typeface="+mn-ea"/>
              <a:cs typeface="Times New Roman" panose="02020603050405020304" pitchFamily="1" charset="0"/>
              <a:sym typeface="+mn-ea"/>
            </a:endParaRPr>
          </a:p>
        </p:txBody>
      </p:sp>
      <p:sp>
        <p:nvSpPr>
          <p:cNvPr id="40" name="流程图: 可选过程 11"/>
          <p:cNvSpPr/>
          <p:nvPr>
            <p:custDataLst>
              <p:tags r:id="rId13"/>
            </p:custDataLst>
          </p:nvPr>
        </p:nvSpPr>
        <p:spPr>
          <a:xfrm>
            <a:off x="10424160" y="127088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a:solidFill>
                  <a:schemeClr val="bg1"/>
                </a:solidFill>
                <a:sym typeface="+mn-ea"/>
              </a:rPr>
              <a:t>砂浆罐封闭</a:t>
            </a:r>
            <a:endParaRPr lang="zh-CN" altLang="en-US" sz="2800" b="1" kern="1" dirty="0">
              <a:solidFill>
                <a:schemeClr val="bg1"/>
              </a:solidFill>
              <a:latin typeface="+mn-ea"/>
              <a:cs typeface="Times New Roman" panose="02020603050405020304" pitchFamily="1" charset="0"/>
              <a:sym typeface="+mn-ea"/>
            </a:endParaRPr>
          </a:p>
        </p:txBody>
      </p:sp>
      <p:sp>
        <p:nvSpPr>
          <p:cNvPr id="41" name="流程图: 可选过程 11"/>
          <p:cNvSpPr/>
          <p:nvPr>
            <p:custDataLst>
              <p:tags r:id="rId14"/>
            </p:custDataLst>
          </p:nvPr>
        </p:nvSpPr>
        <p:spPr>
          <a:xfrm>
            <a:off x="17367885" y="888428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a:solidFill>
                  <a:schemeClr val="bg1"/>
                </a:solidFill>
                <a:sym typeface="+mn-ea"/>
              </a:rPr>
              <a:t>定型化茶水亭</a:t>
            </a:r>
            <a:endParaRPr lang="zh-CN" altLang="en-US" sz="2800" b="1" kern="1" dirty="0">
              <a:solidFill>
                <a:schemeClr val="bg1"/>
              </a:solidFill>
              <a:latin typeface="+mn-ea"/>
              <a:cs typeface="Times New Roman" panose="02020603050405020304" pitchFamily="1" charset="0"/>
              <a:sym typeface="+mn-ea"/>
            </a:endParaRP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a:p>
        </p:txBody>
      </p:sp>
      <p:sp>
        <p:nvSpPr>
          <p:cNvPr id="7" name="矩形: 圆角 1"/>
          <p:cNvSpPr/>
          <p:nvPr>
            <p:custDataLst>
              <p:tags r:id="rId2"/>
            </p:custDataLst>
          </p:nvPr>
        </p:nvSpPr>
        <p:spPr>
          <a:xfrm>
            <a:off x="8151890"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现场标准化管理</a:t>
            </a:r>
          </a:p>
        </p:txBody>
      </p:sp>
      <p:sp>
        <p:nvSpPr>
          <p:cNvPr id="20" name="流程图: 可选过程 11"/>
          <p:cNvSpPr/>
          <p:nvPr/>
        </p:nvSpPr>
        <p:spPr>
          <a:xfrm>
            <a:off x="2041525" y="661479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施工现场大门</a:t>
            </a:r>
          </a:p>
        </p:txBody>
      </p:sp>
      <p:sp>
        <p:nvSpPr>
          <p:cNvPr id="21" name="流程图: 可选过程 11"/>
          <p:cNvSpPr/>
          <p:nvPr/>
        </p:nvSpPr>
        <p:spPr>
          <a:xfrm>
            <a:off x="7743190" y="1221994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chemeClr val="bg1"/>
                </a:solidFill>
                <a:latin typeface="微软雅黑" panose="020B0503020204020204" pitchFamily="34" charset="-122"/>
                <a:ea typeface="微软雅黑" panose="020B0503020204020204" pitchFamily="34" charset="-122"/>
                <a:cs typeface="Times New Roman" panose="02020603050405020304" pitchFamily="1" charset="0"/>
                <a:sym typeface="+mn-ea"/>
              </a:rPr>
              <a:t>工人宿舍区</a:t>
            </a:r>
          </a:p>
        </p:txBody>
      </p:sp>
      <p:sp>
        <p:nvSpPr>
          <p:cNvPr id="22" name="流程图: 可选过程 11"/>
          <p:cNvSpPr/>
          <p:nvPr/>
        </p:nvSpPr>
        <p:spPr>
          <a:xfrm>
            <a:off x="19156680" y="1220025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dirty="0">
                <a:solidFill>
                  <a:schemeClr val="bg1"/>
                </a:solidFill>
                <a:sym typeface="+mn-ea"/>
              </a:rPr>
              <a:t>工程概况牌</a:t>
            </a:r>
          </a:p>
        </p:txBody>
      </p:sp>
      <p:sp>
        <p:nvSpPr>
          <p:cNvPr id="23" name="流程图: 可选过程 11"/>
          <p:cNvSpPr/>
          <p:nvPr/>
        </p:nvSpPr>
        <p:spPr>
          <a:xfrm>
            <a:off x="13444855" y="66128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a:solidFill>
                  <a:schemeClr val="bg1"/>
                </a:solidFill>
                <a:latin typeface="+mn-ea"/>
                <a:sym typeface="+mn-ea"/>
              </a:rPr>
              <a:t>标准化定型围挡</a:t>
            </a:r>
            <a:endParaRPr lang="zh-CN" altLang="en-US" sz="2800" b="1" kern="1" dirty="0">
              <a:solidFill>
                <a:schemeClr val="bg1"/>
              </a:solidFill>
              <a:latin typeface="+mn-ea"/>
              <a:cs typeface="Times New Roman" panose="02020603050405020304" pitchFamily="1" charset="0"/>
              <a:sym typeface="+mn-ea"/>
            </a:endParaRPr>
          </a:p>
        </p:txBody>
      </p:sp>
      <p:sp>
        <p:nvSpPr>
          <p:cNvPr id="24" name="流程图: 可选过程 11"/>
          <p:cNvSpPr/>
          <p:nvPr/>
        </p:nvSpPr>
        <p:spPr>
          <a:xfrm>
            <a:off x="7743190" y="66128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项目部</a:t>
            </a:r>
          </a:p>
        </p:txBody>
      </p:sp>
      <p:sp>
        <p:nvSpPr>
          <p:cNvPr id="25" name="流程图: 可选过程 11"/>
          <p:cNvSpPr/>
          <p:nvPr/>
        </p:nvSpPr>
        <p:spPr>
          <a:xfrm>
            <a:off x="2036445" y="1221994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微软雅黑" panose="020B0503020204020204" pitchFamily="34" charset="-122"/>
                <a:ea typeface="微软雅黑" panose="020B0503020204020204" pitchFamily="34" charset="-122"/>
                <a:cs typeface="Times New Roman" panose="02020603050405020304" pitchFamily="1" charset="0"/>
              </a:rPr>
              <a:t>组合式安全通道</a:t>
            </a:r>
          </a:p>
        </p:txBody>
      </p:sp>
      <p:sp>
        <p:nvSpPr>
          <p:cNvPr id="26" name="流程图: 可选过程 11"/>
          <p:cNvSpPr/>
          <p:nvPr/>
        </p:nvSpPr>
        <p:spPr>
          <a:xfrm>
            <a:off x="13449935" y="1221422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dirty="0">
                <a:solidFill>
                  <a:schemeClr val="bg1"/>
                </a:solidFill>
                <a:sym typeface="+mn-ea"/>
              </a:rPr>
              <a:t>茶水亭</a:t>
            </a:r>
            <a:endParaRPr lang="zh-CN" altLang="en-US" sz="2800" b="1" kern="1" dirty="0">
              <a:solidFill>
                <a:schemeClr val="bg1"/>
              </a:solidFill>
              <a:latin typeface="微软雅黑" panose="020B0503020204020204" pitchFamily="34" charset="-122"/>
              <a:ea typeface="微软雅黑" panose="020B0503020204020204" pitchFamily="34" charset="-122"/>
              <a:cs typeface="Times New Roman" panose="02020603050405020304" pitchFamily="1" charset="0"/>
              <a:sym typeface="+mn-ea"/>
            </a:endParaRPr>
          </a:p>
        </p:txBody>
      </p:sp>
      <p:sp>
        <p:nvSpPr>
          <p:cNvPr id="27" name="流程图: 可选过程 11"/>
          <p:cNvSpPr/>
          <p:nvPr/>
        </p:nvSpPr>
        <p:spPr>
          <a:xfrm>
            <a:off x="19146520" y="66128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a:solidFill>
                  <a:schemeClr val="bg1"/>
                </a:solidFill>
                <a:latin typeface="微软雅黑" panose="020B0503020204020204" pitchFamily="34" charset="-122"/>
                <a:ea typeface="微软雅黑" panose="020B0503020204020204" pitchFamily="34" charset="-122"/>
                <a:sym typeface="+mn-ea"/>
              </a:rPr>
              <a:t>项目部会议室</a:t>
            </a:r>
            <a:endParaRPr lang="zh-CN" altLang="en-US" sz="2800" b="1" kern="1" dirty="0">
              <a:solidFill>
                <a:schemeClr val="bg1"/>
              </a:solidFill>
              <a:latin typeface="微软雅黑" panose="020B0503020204020204" pitchFamily="34" charset="-122"/>
              <a:ea typeface="微软雅黑" panose="020B0503020204020204" pitchFamily="34" charset="-122"/>
              <a:cs typeface="Times New Roman" panose="02020603050405020304" pitchFamily="1" charset="0"/>
              <a:sym typeface="+mn-ea"/>
            </a:endParaRPr>
          </a:p>
        </p:txBody>
      </p:sp>
      <p:pic>
        <p:nvPicPr>
          <p:cNvPr id="2" name="图片 1" descr="b729405f364db3aa36dc58ce7c6515db"/>
          <p:cNvPicPr/>
          <p:nvPr/>
        </p:nvPicPr>
        <p:blipFill>
          <a:blip r:embed="rId5" cstate="screen">
            <a:extLst>
              <a:ext uri="{28A0092B-C50C-407E-A947-70E740481C1C}">
                <a14:useLocalDpi xmlns:a14="http://schemas.microsoft.com/office/drawing/2010/main"/>
              </a:ext>
            </a:extLst>
          </a:blip>
          <a:stretch>
            <a:fillRect/>
          </a:stretch>
        </p:blipFill>
        <p:spPr>
          <a:xfrm>
            <a:off x="1320165" y="2577465"/>
            <a:ext cx="5040000" cy="3600000"/>
          </a:xfrm>
          <a:prstGeom prst="rect">
            <a:avLst/>
          </a:prstGeom>
          <a:effectLst>
            <a:outerShdw blurRad="50800" dist="38100" dir="18900000" algn="bl" rotWithShape="0">
              <a:prstClr val="black">
                <a:alpha val="40000"/>
              </a:prstClr>
            </a:outerShdw>
          </a:effectLst>
        </p:spPr>
      </p:pic>
      <p:pic>
        <p:nvPicPr>
          <p:cNvPr id="3" name="图片 2" descr="1c7815e952949dc4d52ef939c5aac0e1"/>
          <p:cNvPicPr/>
          <p:nvPr/>
        </p:nvPicPr>
        <p:blipFill>
          <a:blip r:embed="rId6" cstate="screen">
            <a:extLst>
              <a:ext uri="{28A0092B-C50C-407E-A947-70E740481C1C}">
                <a14:useLocalDpi xmlns:a14="http://schemas.microsoft.com/office/drawing/2010/main"/>
              </a:ext>
            </a:extLst>
          </a:blip>
          <a:stretch>
            <a:fillRect/>
          </a:stretch>
        </p:blipFill>
        <p:spPr>
          <a:xfrm>
            <a:off x="7009130" y="2577465"/>
            <a:ext cx="5040000" cy="3600000"/>
          </a:xfrm>
          <a:prstGeom prst="rect">
            <a:avLst/>
          </a:prstGeom>
          <a:effectLst>
            <a:outerShdw blurRad="50800" dist="38100" dir="18900000" algn="bl" rotWithShape="0">
              <a:prstClr val="black">
                <a:alpha val="40000"/>
              </a:prstClr>
            </a:outerShdw>
          </a:effectLst>
        </p:spPr>
      </p:pic>
      <p:pic>
        <p:nvPicPr>
          <p:cNvPr id="4" name="图片 3" descr="93c2c36bad346aaa325ea5b4a3beda45"/>
          <p:cNvPicPr/>
          <p:nvPr/>
        </p:nvPicPr>
        <p:blipFill>
          <a:blip r:embed="rId7" cstate="screen">
            <a:extLst>
              <a:ext uri="{28A0092B-C50C-407E-A947-70E740481C1C}">
                <a14:useLocalDpi xmlns:a14="http://schemas.microsoft.com/office/drawing/2010/main"/>
              </a:ext>
            </a:extLst>
          </a:blip>
          <a:stretch>
            <a:fillRect/>
          </a:stretch>
        </p:blipFill>
        <p:spPr>
          <a:xfrm flipH="1">
            <a:off x="12625070" y="2636520"/>
            <a:ext cx="5040000" cy="3600000"/>
          </a:xfrm>
          <a:prstGeom prst="rect">
            <a:avLst/>
          </a:prstGeom>
          <a:effectLst>
            <a:outerShdw blurRad="50800" dist="38100" dir="18900000" algn="bl" rotWithShape="0">
              <a:prstClr val="black">
                <a:alpha val="40000"/>
              </a:prstClr>
            </a:outerShdw>
          </a:effectLst>
        </p:spPr>
      </p:pic>
      <p:pic>
        <p:nvPicPr>
          <p:cNvPr id="6" name="图片 5" descr="d39040d87d76ce76c96511b575d5169e"/>
          <p:cNvPicPr/>
          <p:nvPr/>
        </p:nvPicPr>
        <p:blipFill>
          <a:blip r:embed="rId8" cstate="screen">
            <a:extLst>
              <a:ext uri="{28A0092B-C50C-407E-A947-70E740481C1C}">
                <a14:useLocalDpi xmlns:a14="http://schemas.microsoft.com/office/drawing/2010/main"/>
              </a:ext>
            </a:extLst>
          </a:blip>
          <a:stretch>
            <a:fillRect/>
          </a:stretch>
        </p:blipFill>
        <p:spPr>
          <a:xfrm rot="5400000">
            <a:off x="19105785" y="1916520"/>
            <a:ext cx="3600000" cy="5040000"/>
          </a:xfrm>
          <a:prstGeom prst="rect">
            <a:avLst/>
          </a:prstGeom>
          <a:effectLst>
            <a:outerShdw blurRad="50800" dist="38100" dir="18900000" algn="bl" rotWithShape="0">
              <a:prstClr val="black">
                <a:alpha val="40000"/>
              </a:prstClr>
            </a:outerShdw>
          </a:effectLst>
        </p:spPr>
      </p:pic>
      <p:pic>
        <p:nvPicPr>
          <p:cNvPr id="10" name="图片 9" descr="c3a3ed55edb3c29c240a5d196427815a"/>
          <p:cNvPicPr/>
          <p:nvPr/>
        </p:nvPicPr>
        <p:blipFill>
          <a:blip r:embed="rId9" cstate="screen">
            <a:extLst>
              <a:ext uri="{28A0092B-C50C-407E-A947-70E740481C1C}">
                <a14:useLocalDpi xmlns:a14="http://schemas.microsoft.com/office/drawing/2010/main"/>
              </a:ext>
            </a:extLst>
          </a:blip>
          <a:stretch>
            <a:fillRect/>
          </a:stretch>
        </p:blipFill>
        <p:spPr>
          <a:xfrm>
            <a:off x="12710160" y="8084185"/>
            <a:ext cx="5040000" cy="3600000"/>
          </a:xfrm>
          <a:prstGeom prst="rect">
            <a:avLst/>
          </a:prstGeom>
          <a:effectLst>
            <a:outerShdw blurRad="50800" dist="38100" dir="18900000" algn="bl" rotWithShape="0">
              <a:prstClr val="black">
                <a:alpha val="40000"/>
              </a:prstClr>
            </a:outerShdw>
          </a:effectLst>
        </p:spPr>
      </p:pic>
      <p:pic>
        <p:nvPicPr>
          <p:cNvPr id="11" name="图片 10" descr="b406fbe373181cd8c20276882313cc89"/>
          <p:cNvPicPr/>
          <p:nvPr/>
        </p:nvPicPr>
        <p:blipFill>
          <a:blip r:embed="rId10" cstate="screen">
            <a:extLst>
              <a:ext uri="{28A0092B-C50C-407E-A947-70E740481C1C}">
                <a14:useLocalDpi xmlns:a14="http://schemas.microsoft.com/office/drawing/2010/main"/>
              </a:ext>
            </a:extLst>
          </a:blip>
          <a:stretch>
            <a:fillRect/>
          </a:stretch>
        </p:blipFill>
        <p:spPr>
          <a:xfrm>
            <a:off x="18385790" y="8048625"/>
            <a:ext cx="5040000" cy="3600000"/>
          </a:xfrm>
          <a:prstGeom prst="rect">
            <a:avLst/>
          </a:prstGeom>
          <a:effectLst>
            <a:outerShdw blurRad="50800" dist="38100" dir="18900000" algn="bl" rotWithShape="0">
              <a:prstClr val="black">
                <a:alpha val="40000"/>
              </a:prstClr>
            </a:outerShdw>
          </a:effectLst>
        </p:spPr>
      </p:pic>
      <p:pic>
        <p:nvPicPr>
          <p:cNvPr id="12" name="图片 11" descr="c8e565dfbfc7fa9653408568d66988da"/>
          <p:cNvPicPr/>
          <p:nvPr/>
        </p:nvPicPr>
        <p:blipFill>
          <a:blip r:embed="rId11" cstate="screen">
            <a:extLst>
              <a:ext uri="{28A0092B-C50C-407E-A947-70E740481C1C}">
                <a14:useLocalDpi xmlns:a14="http://schemas.microsoft.com/office/drawing/2010/main"/>
              </a:ext>
            </a:extLst>
          </a:blip>
          <a:stretch>
            <a:fillRect/>
          </a:stretch>
        </p:blipFill>
        <p:spPr>
          <a:xfrm>
            <a:off x="1320165" y="8059420"/>
            <a:ext cx="5040000" cy="3600000"/>
          </a:xfrm>
          <a:prstGeom prst="rect">
            <a:avLst/>
          </a:prstGeom>
          <a:effectLst>
            <a:outerShdw blurRad="50800" dist="38100" dir="18900000" algn="bl" rotWithShape="0">
              <a:prstClr val="black">
                <a:alpha val="40000"/>
              </a:prstClr>
            </a:outerShdw>
          </a:effectLst>
        </p:spPr>
      </p:pic>
      <p:pic>
        <p:nvPicPr>
          <p:cNvPr id="13" name="图片 12"/>
          <p:cNvPicPr/>
          <p:nvPr/>
        </p:nvPicPr>
        <p:blipFill>
          <a:blip r:embed="rId12"/>
          <a:stretch>
            <a:fillRect/>
          </a:stretch>
        </p:blipFill>
        <p:spPr>
          <a:xfrm>
            <a:off x="7010400" y="8086090"/>
            <a:ext cx="5040000" cy="360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spcBef>
                <a:spcPts val="600"/>
              </a:spcBef>
              <a:spcAft>
                <a:spcPts val="600"/>
              </a:spcAft>
              <a:buFont typeface="Wingdings" panose="05000000000000000000" pitchFamily="2" charset="2"/>
              <a:buChar char="Ø"/>
            </a:pPr>
            <a:r>
              <a:rPr lang="zh-CN" altLang="zh-CN" sz="2400" b="1" dirty="0">
                <a:latin typeface="宋体" panose="02010600030101010101" pitchFamily="2" charset="-122"/>
                <a:ea typeface="宋体" panose="02010600030101010101" pitchFamily="2" charset="-122"/>
                <a:cs typeface="宋体" panose="02010600030101010101" pitchFamily="2" charset="-122"/>
                <a:sym typeface="+mn-ea"/>
              </a:rPr>
              <a:t>本项目分</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8</a:t>
            </a:r>
            <a:r>
              <a:rPr lang="zh-CN" altLang="zh-CN" sz="2400" b="1" dirty="0">
                <a:latin typeface="宋体" panose="02010600030101010101" pitchFamily="2" charset="-122"/>
                <a:ea typeface="宋体" panose="02010600030101010101" pitchFamily="2" charset="-122"/>
                <a:cs typeface="宋体" panose="02010600030101010101" pitchFamily="2" charset="-122"/>
                <a:sym typeface="+mn-ea"/>
              </a:rPr>
              <a:t>栋（</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C1:11F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C4:6F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C2:13F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C3:10F</a:t>
            </a:r>
            <a:r>
              <a:rPr lang="zh-CN" altLang="zh-CN"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，（D1:12F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D4:4F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D2:10F</a:t>
            </a:r>
            <a:r>
              <a:rPr lang="zh-CN" altLang="en-US"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D3:4F</a:t>
            </a:r>
            <a:r>
              <a:rPr lang="zh-CN" altLang="zh-CN" sz="2400" b="1" dirty="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b="1" dirty="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总体布置</a:t>
            </a:r>
            <a:endParaRPr lang="zh-CN" altLang="en-US" sz="5080" b="1" dirty="0">
              <a:solidFill>
                <a:srgbClr val="FF0000"/>
              </a:solidFill>
              <a:latin typeface="+mn-ea"/>
              <a:cs typeface="+mn-ea"/>
            </a:endParaRPr>
          </a:p>
        </p:txBody>
      </p:sp>
      <p:pic>
        <p:nvPicPr>
          <p:cNvPr id="4" name="图片 3" descr="C:/Users/Administrator/Desktop/微信图片_20251223150647_33_2.jpg微信图片_20251223150647_33_2"/>
          <p:cNvPicPr/>
          <p:nvPr/>
        </p:nvPicPr>
        <p:blipFill>
          <a:blip r:embed="rId5" cstate="screen">
            <a:extLst>
              <a:ext uri="{28A0092B-C50C-407E-A947-70E740481C1C}">
                <a14:useLocalDpi xmlns:a14="http://schemas.microsoft.com/office/drawing/2010/main"/>
              </a:ext>
            </a:extLst>
          </a:blip>
          <a:srcRect/>
          <a:stretch>
            <a:fillRect/>
          </a:stretch>
        </p:blipFill>
        <p:spPr>
          <a:xfrm>
            <a:off x="4189095" y="2228215"/>
            <a:ext cx="7920000" cy="3960000"/>
          </a:xfrm>
          <a:prstGeom prst="rect">
            <a:avLst/>
          </a:prstGeom>
          <a:effectLst>
            <a:outerShdw blurRad="50800" dist="38100" dir="18900000" algn="bl" rotWithShape="0">
              <a:prstClr val="black">
                <a:alpha val="40000"/>
              </a:prstClr>
            </a:outerShdw>
          </a:effectLst>
        </p:spPr>
      </p:pic>
      <p:pic>
        <p:nvPicPr>
          <p:cNvPr id="10" name="图片 9"/>
          <p:cNvPicPr/>
          <p:nvPr/>
        </p:nvPicPr>
        <p:blipFill>
          <a:blip r:embed="rId6"/>
          <a:stretch>
            <a:fillRect/>
          </a:stretch>
        </p:blipFill>
        <p:spPr>
          <a:xfrm>
            <a:off x="4189095" y="6188075"/>
            <a:ext cx="7920000" cy="3960000"/>
          </a:xfrm>
          <a:prstGeom prst="rect">
            <a:avLst/>
          </a:prstGeom>
          <a:effectLst>
            <a:outerShdw blurRad="50800" dist="38100" dir="18900000" algn="bl" rotWithShape="0">
              <a:prstClr val="black">
                <a:alpha val="40000"/>
              </a:prstClr>
            </a:outerShdw>
          </a:effectLst>
        </p:spPr>
      </p:pic>
      <p:pic>
        <p:nvPicPr>
          <p:cNvPr id="3" name="图片 2"/>
          <p:cNvPicPr/>
          <p:nvPr/>
        </p:nvPicPr>
        <p:blipFill>
          <a:blip r:embed="rId7" cstate="print"/>
          <a:stretch>
            <a:fillRect/>
          </a:stretch>
        </p:blipFill>
        <p:spPr>
          <a:xfrm>
            <a:off x="12288520" y="6221730"/>
            <a:ext cx="7919720" cy="39243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223010" y="10148570"/>
            <a:ext cx="21844000" cy="3521075"/>
          </a:xfrm>
          <a:prstGeom prst="rect">
            <a:avLst/>
          </a:prstGeom>
          <a:noFill/>
          <a:ln w="25400" cmpd="sng">
            <a:solidFill>
              <a:schemeClr val="accent1">
                <a:shade val="50000"/>
              </a:schemeClr>
            </a:solidFill>
            <a:prstDash val="sysDot"/>
          </a:ln>
        </p:spPr>
        <p:txBody>
          <a:bodyPr wrap="square" rtlCol="0">
            <a:noAutofit/>
          </a:bodyPr>
          <a:lstStyle/>
          <a:p>
            <a:pPr indent="0" algn="l" fontAlgn="auto">
              <a:lnSpc>
                <a:spcPct val="150000"/>
              </a:lnSpc>
            </a:pP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工地大门采用折叠式电动伸缩铁皮门</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门体上字居中均匀放置。门体上严禁开设小门，行人通道可在侧边实名制通道和专用通道。门体及门柱采用铝塑板，门楣使用铝塑板。</a:t>
            </a:r>
            <a:endParaRPr lang="en-US" altLang="zh-CN" sz="3200" dirty="0">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150000"/>
              </a:lnSpc>
            </a:pPr>
            <a:r>
              <a:rPr lang="en-US" altLang="zh-CN" sz="32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200">
                <a:latin typeface="微软雅黑" panose="020B0503020204020204" pitchFamily="34" charset="-122"/>
                <a:ea typeface="微软雅黑" panose="020B0503020204020204" pitchFamily="34" charset="-122"/>
                <a:cs typeface="微软雅黑" panose="020B0503020204020204" pitchFamily="34" charset="-122"/>
              </a:rPr>
              <a:t>项目使用</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rPr>
              <a:t>全钢外架</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rPr>
              <a:t>稳定承载能力据分析可达传统扣件式钢管脚手架的</a:t>
            </a:r>
            <a:r>
              <a:rPr lang="en-US" altLang="zh-CN" sz="3200">
                <a:latin typeface="微软雅黑" panose="020B0503020204020204" pitchFamily="34" charset="-122"/>
                <a:ea typeface="微软雅黑" panose="020B0503020204020204" pitchFamily="34" charset="-122"/>
                <a:cs typeface="微软雅黑" panose="020B0503020204020204" pitchFamily="34" charset="-122"/>
              </a:rPr>
              <a:t>1.32</a:t>
            </a:r>
            <a:r>
              <a:rPr lang="zh-CN" altLang="en-US" sz="3200">
                <a:latin typeface="微软雅黑" panose="020B0503020204020204" pitchFamily="34" charset="-122"/>
                <a:ea typeface="微软雅黑" panose="020B0503020204020204" pitchFamily="34" charset="-122"/>
                <a:cs typeface="微软雅黑" panose="020B0503020204020204" pitchFamily="34" charset="-122"/>
              </a:rPr>
              <a:t>倍，抗风能力也更强。</a:t>
            </a:r>
          </a:p>
          <a:p>
            <a:pPr indent="0" algn="l" fontAlgn="auto">
              <a:lnSpc>
                <a:spcPct val="150000"/>
              </a:lnSpc>
            </a:pPr>
            <a:r>
              <a:rPr lang="zh-CN" altLang="en-US" sz="3200">
                <a:latin typeface="微软雅黑" panose="020B0503020204020204" pitchFamily="34" charset="-122"/>
                <a:ea typeface="微软雅黑" panose="020B0503020204020204" pitchFamily="34" charset="-122"/>
                <a:cs typeface="微软雅黑" panose="020B0503020204020204" pitchFamily="34" charset="-122"/>
              </a:rPr>
              <a:t>外侧通常封钢板网，能有效防止高空坠物和人员跌落，且防火、耐用。现场无散乱钢管、扣件，架体整洁统一，外观清爽美观，有利于提升文明施工形象。</a:t>
            </a:r>
          </a:p>
          <a:p>
            <a:pPr algn="l"/>
            <a:r>
              <a:rPr lang="en-US" altLang="zh-CN" sz="3200">
                <a:latin typeface="Songti SC Regular" panose="02010800040101010101" charset="-122"/>
                <a:ea typeface="Songti SC Regular" panose="02010800040101010101" charset="-122"/>
              </a:rPr>
              <a:t>  </a:t>
            </a:r>
          </a:p>
        </p:txBody>
      </p:sp>
      <p:pic>
        <p:nvPicPr>
          <p:cNvPr id="11" name="图片 10" descr="微信图片_20251223145613_28_2"/>
          <p:cNvPicPr/>
          <p:nvPr/>
        </p:nvPicPr>
        <p:blipFill>
          <a:blip r:embed="rId8" cstate="screen">
            <a:extLst>
              <a:ext uri="{28A0092B-C50C-407E-A947-70E740481C1C}">
                <a14:useLocalDpi xmlns:a14="http://schemas.microsoft.com/office/drawing/2010/main"/>
              </a:ext>
            </a:extLst>
          </a:blip>
          <a:stretch>
            <a:fillRect/>
          </a:stretch>
        </p:blipFill>
        <p:spPr>
          <a:xfrm>
            <a:off x="12288520" y="2228215"/>
            <a:ext cx="7920000" cy="396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en-US" altLang="zh-CN" sz="5080" b="1" dirty="0">
                <a:solidFill>
                  <a:srgbClr val="FFFFFF"/>
                </a:solidFill>
                <a:latin typeface="+mn-ea"/>
                <a:cs typeface="+mn-ea"/>
              </a:rPr>
              <a:t>vr</a:t>
            </a:r>
            <a:r>
              <a:rPr lang="zh-CN" altLang="en-US" sz="5080" b="1" dirty="0">
                <a:solidFill>
                  <a:srgbClr val="FFFFFF"/>
                </a:solidFill>
                <a:latin typeface="+mn-ea"/>
                <a:cs typeface="+mn-ea"/>
              </a:rPr>
              <a:t>安全体验馆</a:t>
            </a:r>
          </a:p>
        </p:txBody>
      </p:sp>
      <p:pic>
        <p:nvPicPr>
          <p:cNvPr id="2" name="图片 1" descr="2efa05636d690e40e16845525e510a4a"/>
          <p:cNvPicPr/>
          <p:nvPr/>
        </p:nvPicPr>
        <p:blipFill>
          <a:blip r:embed="rId5" cstate="screen">
            <a:extLst>
              <a:ext uri="{28A0092B-C50C-407E-A947-70E740481C1C}">
                <a14:useLocalDpi xmlns:a14="http://schemas.microsoft.com/office/drawing/2010/main"/>
              </a:ext>
            </a:extLst>
          </a:blip>
          <a:stretch>
            <a:fillRect/>
          </a:stretch>
        </p:blipFill>
        <p:spPr>
          <a:xfrm>
            <a:off x="866140" y="3210560"/>
            <a:ext cx="5400000" cy="8640000"/>
          </a:xfrm>
          <a:prstGeom prst="rect">
            <a:avLst/>
          </a:prstGeom>
          <a:effectLst>
            <a:outerShdw blurRad="50800" dist="38100" dir="18900000" algn="bl" rotWithShape="0">
              <a:prstClr val="black">
                <a:alpha val="40000"/>
              </a:prstClr>
            </a:outerShdw>
          </a:effectLst>
        </p:spPr>
      </p:pic>
      <p:pic>
        <p:nvPicPr>
          <p:cNvPr id="6" name="图片 5" descr="6cce76c293c95f309a01d952e161baac"/>
          <p:cNvPicPr/>
          <p:nvPr/>
        </p:nvPicPr>
        <p:blipFill>
          <a:blip r:embed="rId6" cstate="screen">
            <a:extLst>
              <a:ext uri="{28A0092B-C50C-407E-A947-70E740481C1C}">
                <a14:useLocalDpi xmlns:a14="http://schemas.microsoft.com/office/drawing/2010/main"/>
              </a:ext>
            </a:extLst>
          </a:blip>
          <a:stretch>
            <a:fillRect/>
          </a:stretch>
        </p:blipFill>
        <p:spPr>
          <a:xfrm>
            <a:off x="6704330" y="3210560"/>
            <a:ext cx="5400000" cy="8640000"/>
          </a:xfrm>
          <a:prstGeom prst="rect">
            <a:avLst/>
          </a:prstGeom>
          <a:effectLst>
            <a:outerShdw blurRad="50800" dist="38100" dir="18900000" algn="bl" rotWithShape="0">
              <a:prstClr val="black">
                <a:alpha val="40000"/>
              </a:prstClr>
            </a:outerShdw>
          </a:effectLst>
        </p:spPr>
      </p:pic>
      <p:pic>
        <p:nvPicPr>
          <p:cNvPr id="7" name="图片 6" descr="66e9d27ee0407fcb9aac89fc5c45c7d7"/>
          <p:cNvPicPr/>
          <p:nvPr/>
        </p:nvPicPr>
        <p:blipFill>
          <a:blip r:embed="rId7" cstate="screen">
            <a:extLst>
              <a:ext uri="{28A0092B-C50C-407E-A947-70E740481C1C}">
                <a14:useLocalDpi xmlns:a14="http://schemas.microsoft.com/office/drawing/2010/main"/>
              </a:ext>
            </a:extLst>
          </a:blip>
          <a:stretch>
            <a:fillRect/>
          </a:stretch>
        </p:blipFill>
        <p:spPr>
          <a:xfrm flipH="1">
            <a:off x="18133695" y="3210560"/>
            <a:ext cx="5400000" cy="8640000"/>
          </a:xfrm>
          <a:prstGeom prst="rect">
            <a:avLst/>
          </a:prstGeom>
          <a:effectLst>
            <a:outerShdw blurRad="50800" dist="38100" dir="18900000" algn="bl" rotWithShape="0">
              <a:prstClr val="black">
                <a:alpha val="40000"/>
              </a:prstClr>
            </a:outerShdw>
          </a:effectLst>
        </p:spPr>
      </p:pic>
      <p:pic>
        <p:nvPicPr>
          <p:cNvPr id="10" name="图片 9" descr="d9f6a358ac46a9a5226bb876f368a14e"/>
          <p:cNvPicPr/>
          <p:nvPr/>
        </p:nvPicPr>
        <p:blipFill>
          <a:blip r:embed="rId8" cstate="screen">
            <a:extLst>
              <a:ext uri="{28A0092B-C50C-407E-A947-70E740481C1C}">
                <a14:useLocalDpi xmlns:a14="http://schemas.microsoft.com/office/drawing/2010/main"/>
              </a:ext>
            </a:extLst>
          </a:blip>
          <a:stretch>
            <a:fillRect/>
          </a:stretch>
        </p:blipFill>
        <p:spPr>
          <a:xfrm flipH="1">
            <a:off x="12418695" y="3210560"/>
            <a:ext cx="5400000" cy="864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3141980" y="12472670"/>
            <a:ext cx="18100675" cy="667385"/>
          </a:xfrm>
          <a:prstGeom prst="rect">
            <a:avLst/>
          </a:prstGeom>
          <a:noFill/>
          <a:ln w="25400" cmpd="sng">
            <a:solidFill>
              <a:schemeClr val="accent1">
                <a:shade val="50000"/>
              </a:schemeClr>
            </a:solidFill>
            <a:prstDash val="sysDot"/>
          </a:ln>
        </p:spPr>
        <p:txBody>
          <a:bodyPr wrap="square" rtlCol="0">
            <a:noAutofit/>
          </a:bodyPr>
          <a:lstStyle/>
          <a:p>
            <a:pPr indent="0">
              <a:buFont typeface="Wingdings" panose="05000000000000000000" charset="0"/>
              <a:buNone/>
            </a:pP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本项目积极应用</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vr</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安全体验馆</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让工人</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沉浸式体验</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AR</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安全培训模拟器</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 </a:t>
            </a:r>
            <a:r>
              <a:rPr lang="zh-CN" altLang="en-US" sz="3200" dirty="0">
                <a:latin typeface="宋体" panose="02010600030101010101" pitchFamily="2" charset="-122"/>
                <a:ea typeface="宋体" panose="02010600030101010101" pitchFamily="2" charset="-122"/>
                <a:cs typeface="宋体" panose="02010600030101010101" pitchFamily="2" charset="-122"/>
                <a:sym typeface="+mn-ea"/>
              </a:rPr>
              <a:t>，减少安全事故的发生</a:t>
            </a:r>
            <a:r>
              <a:rPr lang="en-US" altLang="zh-CN" sz="3200" dirty="0">
                <a:latin typeface="宋体" panose="02010600030101010101" pitchFamily="2" charset="-122"/>
                <a:ea typeface="宋体" panose="02010600030101010101" pitchFamily="2" charset="-122"/>
                <a:cs typeface="宋体" panose="02010600030101010101" pitchFamily="2" charset="-122"/>
                <a:sym typeface="+mn-ea"/>
              </a:rPr>
              <a:t>。</a:t>
            </a:r>
          </a:p>
          <a:p>
            <a:pPr marL="285750" indent="-285750">
              <a:buFont typeface="Wingdings" panose="05000000000000000000" charset="0"/>
              <a:buChar char="Ø"/>
            </a:pPr>
            <a:endParaRPr lang="zh-CN" altLang="en-US" sz="3200">
              <a:latin typeface="Songti SC Regular" panose="02010800040101010101" charset="-122"/>
              <a:ea typeface="Songti SC Regular" panose="02010800040101010101" charset="-122"/>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安全施工</a:t>
            </a:r>
            <a:r>
              <a:rPr lang="en-US" altLang="zh-CN" sz="5080" b="1" dirty="0">
                <a:solidFill>
                  <a:srgbClr val="FFFFFF"/>
                </a:solidFill>
                <a:latin typeface="+mn-ea"/>
                <a:cs typeface="+mn-ea"/>
              </a:rPr>
              <a:t>-</a:t>
            </a:r>
            <a:r>
              <a:rPr lang="zh-CN" sz="5080" b="1" dirty="0">
                <a:solidFill>
                  <a:srgbClr val="FFFFFF"/>
                </a:solidFill>
                <a:latin typeface="+mn-ea"/>
                <a:cs typeface="+mn-ea"/>
              </a:rPr>
              <a:t>定型化</a:t>
            </a:r>
            <a:endParaRPr lang="zh-CN" sz="5080" b="1" dirty="0">
              <a:solidFill>
                <a:srgbClr val="FF0000"/>
              </a:solidFill>
              <a:latin typeface="+mn-ea"/>
              <a:cs typeface="+mn-ea"/>
            </a:endParaRPr>
          </a:p>
        </p:txBody>
      </p:sp>
      <p:pic>
        <p:nvPicPr>
          <p:cNvPr id="2" name="图片 1" descr="C:/Users/Administrator/Desktop/微信图片_20251223150806_34_2.jpg微信图片_20251223150806_34_2"/>
          <p:cNvPicPr/>
          <p:nvPr/>
        </p:nvPicPr>
        <p:blipFill>
          <a:blip r:embed="rId5" cstate="screen">
            <a:extLst>
              <a:ext uri="{28A0092B-C50C-407E-A947-70E740481C1C}">
                <a14:useLocalDpi xmlns:a14="http://schemas.microsoft.com/office/drawing/2010/main"/>
              </a:ext>
            </a:extLst>
          </a:blip>
          <a:srcRect/>
          <a:stretch>
            <a:fillRect/>
          </a:stretch>
        </p:blipFill>
        <p:spPr>
          <a:xfrm>
            <a:off x="17071975" y="3469005"/>
            <a:ext cx="3600000" cy="4320000"/>
          </a:xfrm>
          <a:prstGeom prst="rect">
            <a:avLst/>
          </a:prstGeom>
          <a:effectLst>
            <a:outerShdw blurRad="50800" dist="38100" dir="18900000" algn="bl" rotWithShape="0">
              <a:prstClr val="black">
                <a:alpha val="40000"/>
              </a:prstClr>
            </a:outerShdw>
          </a:effectLst>
        </p:spPr>
      </p:pic>
      <p:pic>
        <p:nvPicPr>
          <p:cNvPr id="6" name="图片 5" descr="微信图片_20251223134742_15_2"/>
          <p:cNvPicPr/>
          <p:nvPr/>
        </p:nvPicPr>
        <p:blipFill>
          <a:blip r:embed="rId6" cstate="screen">
            <a:extLst>
              <a:ext uri="{28A0092B-C50C-407E-A947-70E740481C1C}">
                <a14:useLocalDpi xmlns:a14="http://schemas.microsoft.com/office/drawing/2010/main"/>
              </a:ext>
            </a:extLst>
          </a:blip>
          <a:stretch>
            <a:fillRect/>
          </a:stretch>
        </p:blipFill>
        <p:spPr>
          <a:xfrm>
            <a:off x="4054475" y="3512185"/>
            <a:ext cx="3600000" cy="4320000"/>
          </a:xfrm>
          <a:prstGeom prst="rect">
            <a:avLst/>
          </a:prstGeom>
          <a:effectLst>
            <a:outerShdw blurRad="50800" dist="38100" dir="18900000" algn="bl" rotWithShape="0">
              <a:prstClr val="black">
                <a:alpha val="40000"/>
              </a:prstClr>
            </a:outerShdw>
          </a:effectLst>
        </p:spPr>
      </p:pic>
      <p:sp>
        <p:nvSpPr>
          <p:cNvPr id="7" name="流程图: 可选过程 11"/>
          <p:cNvSpPr/>
          <p:nvPr/>
        </p:nvSpPr>
        <p:spPr>
          <a:xfrm>
            <a:off x="4054475" y="7938770"/>
            <a:ext cx="3575050"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kern="1" dirty="0">
                <a:solidFill>
                  <a:srgbClr val="FFFFFF"/>
                </a:solidFill>
                <a:latin typeface="+mn-ea"/>
                <a:cs typeface="Times New Roman" panose="02020603050405020304" pitchFamily="1" charset="0"/>
              </a:rPr>
              <a:t>定型化电梯井防护</a:t>
            </a:r>
          </a:p>
        </p:txBody>
      </p:sp>
      <p:pic>
        <p:nvPicPr>
          <p:cNvPr id="9" name="图片 8" descr="微信图片_20251223134916_16_2"/>
          <p:cNvPicPr/>
          <p:nvPr/>
        </p:nvPicPr>
        <p:blipFill>
          <a:blip r:embed="rId7" cstate="screen">
            <a:extLst>
              <a:ext uri="{28A0092B-C50C-407E-A947-70E740481C1C}">
                <a14:useLocalDpi xmlns:a14="http://schemas.microsoft.com/office/drawing/2010/main"/>
              </a:ext>
            </a:extLst>
          </a:blip>
          <a:srcRect/>
          <a:stretch>
            <a:fillRect/>
          </a:stretch>
        </p:blipFill>
        <p:spPr>
          <a:xfrm>
            <a:off x="4054475" y="8636000"/>
            <a:ext cx="3600000" cy="4320000"/>
          </a:xfrm>
          <a:prstGeom prst="rect">
            <a:avLst/>
          </a:prstGeom>
          <a:ln>
            <a:noFill/>
          </a:ln>
          <a:effectLst>
            <a:outerShdw blurRad="50800" dist="38100" dir="18900000" algn="bl" rotWithShape="0">
              <a:prstClr val="black">
                <a:alpha val="40000"/>
              </a:prstClr>
            </a:outerShdw>
          </a:effectLst>
        </p:spPr>
      </p:pic>
      <p:pic>
        <p:nvPicPr>
          <p:cNvPr id="12" name="图片 11" descr="微信图片_20251223135134_17_2"/>
          <p:cNvPicPr/>
          <p:nvPr/>
        </p:nvPicPr>
        <p:blipFill>
          <a:blip r:embed="rId8" cstate="screen">
            <a:extLst>
              <a:ext uri="{28A0092B-C50C-407E-A947-70E740481C1C}">
                <a14:useLocalDpi xmlns:a14="http://schemas.microsoft.com/office/drawing/2010/main"/>
              </a:ext>
            </a:extLst>
          </a:blip>
          <a:stretch>
            <a:fillRect/>
          </a:stretch>
        </p:blipFill>
        <p:spPr>
          <a:xfrm>
            <a:off x="10563225" y="3499485"/>
            <a:ext cx="3600000" cy="4320000"/>
          </a:xfrm>
          <a:prstGeom prst="rect">
            <a:avLst/>
          </a:prstGeom>
          <a:effectLst>
            <a:outerShdw blurRad="50800" dist="38100" dir="18900000" algn="bl" rotWithShape="0">
              <a:prstClr val="black">
                <a:alpha val="40000"/>
              </a:prstClr>
            </a:outerShdw>
          </a:effectLst>
        </p:spPr>
      </p:pic>
      <p:pic>
        <p:nvPicPr>
          <p:cNvPr id="14" name="图片 13" descr="微信图片_20251223135513_19_2"/>
          <p:cNvPicPr/>
          <p:nvPr/>
        </p:nvPicPr>
        <p:blipFill>
          <a:blip r:embed="rId9" cstate="screen">
            <a:extLst>
              <a:ext uri="{28A0092B-C50C-407E-A947-70E740481C1C}">
                <a14:useLocalDpi xmlns:a14="http://schemas.microsoft.com/office/drawing/2010/main"/>
              </a:ext>
            </a:extLst>
          </a:blip>
          <a:stretch>
            <a:fillRect/>
          </a:stretch>
        </p:blipFill>
        <p:spPr>
          <a:xfrm rot="5400000">
            <a:off x="10203358" y="8995682"/>
            <a:ext cx="4320000" cy="3600000"/>
          </a:xfrm>
          <a:prstGeom prst="rect">
            <a:avLst/>
          </a:prstGeom>
          <a:effectLst>
            <a:outerShdw blurRad="50800" dist="38100" dir="18900000" algn="bl" rotWithShape="0">
              <a:prstClr val="black">
                <a:alpha val="40000"/>
              </a:prstClr>
            </a:outerShdw>
          </a:effectLst>
        </p:spPr>
      </p:pic>
      <p:pic>
        <p:nvPicPr>
          <p:cNvPr id="15" name="图片 14" descr="微信图片_20251223135336_18_2"/>
          <p:cNvPicPr/>
          <p:nvPr/>
        </p:nvPicPr>
        <p:blipFill>
          <a:blip r:embed="rId10" cstate="screen">
            <a:extLst>
              <a:ext uri="{28A0092B-C50C-407E-A947-70E740481C1C}">
                <a14:useLocalDpi xmlns:a14="http://schemas.microsoft.com/office/drawing/2010/main"/>
              </a:ext>
            </a:extLst>
          </a:blip>
          <a:stretch>
            <a:fillRect/>
          </a:stretch>
        </p:blipFill>
        <p:spPr>
          <a:xfrm rot="5400000">
            <a:off x="16798468" y="8989967"/>
            <a:ext cx="4320000" cy="3600000"/>
          </a:xfrm>
          <a:prstGeom prst="rect">
            <a:avLst/>
          </a:prstGeom>
          <a:effectLst>
            <a:outerShdw blurRad="50800" dist="38100" dir="18900000" algn="bl" rotWithShape="0">
              <a:prstClr val="black">
                <a:alpha val="40000"/>
              </a:prstClr>
            </a:outerShdw>
          </a:effectLst>
        </p:spPr>
      </p:pic>
      <p:sp>
        <p:nvSpPr>
          <p:cNvPr id="17" name="文本框 16"/>
          <p:cNvSpPr txBox="1"/>
          <p:nvPr/>
        </p:nvSpPr>
        <p:spPr>
          <a:xfrm>
            <a:off x="3228975" y="2382520"/>
            <a:ext cx="18935065" cy="953770"/>
          </a:xfrm>
          <a:prstGeom prst="rect">
            <a:avLst/>
          </a:prstGeom>
          <a:noFill/>
          <a:ln w="25400" cmpd="sng">
            <a:solidFill>
              <a:schemeClr val="accent1">
                <a:shade val="50000"/>
              </a:schemeClr>
            </a:solidFill>
            <a:prstDash val="sysDot"/>
          </a:ln>
        </p:spPr>
        <p:txBody>
          <a:bodyPr wrap="square" rtlCol="0">
            <a:noAutofit/>
          </a:bodyPr>
          <a:lstStyle/>
          <a:p>
            <a:pPr indent="0">
              <a:buFont typeface="Wingdings" panose="05000000000000000000" charset="0"/>
              <a:buNone/>
            </a:pPr>
            <a:r>
              <a:rPr lang="zh-CN" altLang="en-US" sz="3200" b="1" dirty="0">
                <a:latin typeface="宋体" panose="02010600030101010101" pitchFamily="2" charset="-122"/>
                <a:ea typeface="宋体" panose="02010600030101010101" pitchFamily="2" charset="-122"/>
                <a:cs typeface="宋体" panose="02010600030101010101" pitchFamily="2" charset="-122"/>
                <a:sym typeface="+mn-ea"/>
              </a:rPr>
              <a:t>定型化是建筑业走向工业化、绿色化、精益化的缩影。它通过将临时设施产品化，从根本上解决了传统工地安全波动大、材料浪费多、形象脏乱差的痛点，最终为企业构建起降本、增效、创优的核心竞争力。</a:t>
            </a:r>
            <a:endParaRPr lang="en-US" altLang="zh-CN" sz="3200" b="1" dirty="0">
              <a:latin typeface="宋体" panose="02010600030101010101" pitchFamily="2" charset="-122"/>
              <a:ea typeface="宋体" panose="02010600030101010101" pitchFamily="2" charset="-122"/>
              <a:cs typeface="宋体" panose="02010600030101010101" pitchFamily="2" charset="-122"/>
              <a:sym typeface="+mn-ea"/>
            </a:endParaRPr>
          </a:p>
          <a:p>
            <a:pPr marL="285750" indent="-285750">
              <a:buFont typeface="Wingdings" panose="05000000000000000000" charset="0"/>
              <a:buChar char="Ø"/>
            </a:pPr>
            <a:endParaRPr lang="zh-CN" altLang="en-US" sz="3200">
              <a:latin typeface="Songti SC Regular" panose="02010800040101010101" charset="-122"/>
              <a:ea typeface="Songti SC Regular" panose="02010800040101010101" charset="-122"/>
            </a:endParaRPr>
          </a:p>
        </p:txBody>
      </p:sp>
      <p:sp>
        <p:nvSpPr>
          <p:cNvPr id="19" name="流程图: 可选过程 11"/>
          <p:cNvSpPr/>
          <p:nvPr/>
        </p:nvSpPr>
        <p:spPr>
          <a:xfrm>
            <a:off x="17158335" y="7921625"/>
            <a:ext cx="3575050"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sym typeface="+mn-ea"/>
              </a:rPr>
              <a:t>定型化防护栏杆</a:t>
            </a:r>
            <a:endParaRPr lang="zh-CN" sz="2800" kern="1" dirty="0">
              <a:solidFill>
                <a:srgbClr val="FFFFFF"/>
              </a:solidFill>
              <a:latin typeface="+mn-ea"/>
              <a:cs typeface="Times New Roman" panose="02020603050405020304" pitchFamily="1" charset="0"/>
            </a:endParaRPr>
          </a:p>
        </p:txBody>
      </p:sp>
      <p:sp>
        <p:nvSpPr>
          <p:cNvPr id="20" name="流程图: 可选过程 11"/>
          <p:cNvSpPr/>
          <p:nvPr/>
        </p:nvSpPr>
        <p:spPr>
          <a:xfrm>
            <a:off x="17219295" y="13027660"/>
            <a:ext cx="3575050"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kern="1" dirty="0">
                <a:solidFill>
                  <a:srgbClr val="FFFFFF"/>
                </a:solidFill>
                <a:latin typeface="+mn-ea"/>
                <a:cs typeface="Times New Roman" panose="02020603050405020304" pitchFamily="1" charset="0"/>
              </a:rPr>
              <a:t>定型化楼梯护栏</a:t>
            </a:r>
          </a:p>
        </p:txBody>
      </p:sp>
      <p:sp>
        <p:nvSpPr>
          <p:cNvPr id="21" name="流程图: 可选过程 11"/>
          <p:cNvSpPr/>
          <p:nvPr/>
        </p:nvSpPr>
        <p:spPr>
          <a:xfrm>
            <a:off x="10636885" y="13032105"/>
            <a:ext cx="3575050"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sym typeface="+mn-ea"/>
              </a:rPr>
              <a:t>定型塔吊防护栏杆</a:t>
            </a:r>
            <a:endParaRPr lang="zh-CN" sz="2800" kern="1" dirty="0">
              <a:solidFill>
                <a:srgbClr val="FFFFFF"/>
              </a:solidFill>
              <a:latin typeface="+mn-ea"/>
              <a:cs typeface="Times New Roman" panose="02020603050405020304" pitchFamily="1" charset="0"/>
            </a:endParaRPr>
          </a:p>
        </p:txBody>
      </p:sp>
      <p:sp>
        <p:nvSpPr>
          <p:cNvPr id="23" name="流程图: 可选过程 11"/>
          <p:cNvSpPr/>
          <p:nvPr/>
        </p:nvSpPr>
        <p:spPr>
          <a:xfrm>
            <a:off x="10287000" y="7968615"/>
            <a:ext cx="4069715"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l">
              <a:buClrTx/>
              <a:buSzTx/>
              <a:buFontTx/>
            </a:pPr>
            <a:r>
              <a:rPr lang="zh-CN" altLang="en-US" sz="28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定型化塔吊附墙操作平台</a:t>
            </a:r>
            <a:endParaRPr lang="zh-CN" sz="2800" kern="1" dirty="0">
              <a:solidFill>
                <a:srgbClr val="FFFFFF"/>
              </a:solidFill>
              <a:latin typeface="+mn-ea"/>
              <a:cs typeface="Times New Roman" panose="02020603050405020304" pitchFamily="1" charset="0"/>
            </a:endParaRPr>
          </a:p>
        </p:txBody>
      </p:sp>
      <p:sp>
        <p:nvSpPr>
          <p:cNvPr id="24" name="流程图: 可选过程 11"/>
          <p:cNvSpPr/>
          <p:nvPr/>
        </p:nvSpPr>
        <p:spPr>
          <a:xfrm>
            <a:off x="4054475" y="13028295"/>
            <a:ext cx="3575050" cy="59118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sz="2800" kern="1" dirty="0">
                <a:solidFill>
                  <a:srgbClr val="FFFFFF"/>
                </a:solidFill>
                <a:latin typeface="+mn-ea"/>
                <a:cs typeface="Times New Roman" panose="02020603050405020304" pitchFamily="1" charset="0"/>
                <a:sym typeface="+mn-ea"/>
              </a:rPr>
              <a:t>定型化电箱防护棚</a:t>
            </a:r>
            <a:endParaRPr lang="zh-CN" sz="2800" kern="1" dirty="0">
              <a:solidFill>
                <a:srgbClr val="FFFFFF"/>
              </a:solidFill>
              <a:latin typeface="+mn-ea"/>
              <a:cs typeface="Times New Roman" panose="02020603050405020304" pitchFamily="1" charset="0"/>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安全施工</a:t>
            </a:r>
            <a:r>
              <a:rPr lang="en-US" altLang="zh-CN" sz="5080" b="1" dirty="0">
                <a:solidFill>
                  <a:srgbClr val="FFFFFF"/>
                </a:solidFill>
                <a:latin typeface="+mn-ea"/>
                <a:cs typeface="+mn-ea"/>
              </a:rPr>
              <a:t>-</a:t>
            </a:r>
            <a:r>
              <a:rPr lang="zh-CN" altLang="en-US" sz="5080" b="1" dirty="0">
                <a:solidFill>
                  <a:srgbClr val="FFFFFF"/>
                </a:solidFill>
                <a:latin typeface="+mn-ea"/>
                <a:cs typeface="+mn-ea"/>
              </a:rPr>
              <a:t>洞口防护</a:t>
            </a:r>
          </a:p>
        </p:txBody>
      </p:sp>
      <p:sp>
        <p:nvSpPr>
          <p:cNvPr id="15" name="文本框 14"/>
          <p:cNvSpPr txBox="1"/>
          <p:nvPr/>
        </p:nvSpPr>
        <p:spPr>
          <a:xfrm>
            <a:off x="1975485" y="2619375"/>
            <a:ext cx="20261580" cy="3802380"/>
          </a:xfrm>
          <a:prstGeom prst="rect">
            <a:avLst/>
          </a:prstGeom>
          <a:noFill/>
          <a:ln w="9525">
            <a:noFill/>
          </a:ln>
        </p:spPr>
        <p:txBody>
          <a:bodyPr wrap="square">
            <a:noAutofit/>
          </a:bodyPr>
          <a:lstStyle/>
          <a:p>
            <a:pPr algn="l"/>
            <a:endParaRPr lang="en-US" altLang="zh-CN" sz="3200" b="1">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endParaRPr>
          </a:p>
        </p:txBody>
      </p:sp>
      <p:pic>
        <p:nvPicPr>
          <p:cNvPr id="3" name="图片 2"/>
          <p:cNvPicPr/>
          <p:nvPr/>
        </p:nvPicPr>
        <p:blipFill>
          <a:blip r:embed="rId5" cstate="screen">
            <a:extLst>
              <a:ext uri="{28A0092B-C50C-407E-A947-70E740481C1C}">
                <a14:useLocalDpi xmlns:a14="http://schemas.microsoft.com/office/drawing/2010/main"/>
              </a:ext>
            </a:extLst>
          </a:blip>
          <a:srcRect b="-561"/>
          <a:stretch>
            <a:fillRect/>
          </a:stretch>
        </p:blipFill>
        <p:spPr>
          <a:xfrm>
            <a:off x="1437640" y="2860675"/>
            <a:ext cx="10080000" cy="9360000"/>
          </a:xfrm>
          <a:prstGeom prst="rect">
            <a:avLst/>
          </a:prstGeom>
          <a:effectLst>
            <a:outerShdw blurRad="50800" dist="38100" dir="18900000" algn="bl" rotWithShape="0">
              <a:prstClr val="black">
                <a:alpha val="40000"/>
              </a:prstClr>
            </a:outerShdw>
          </a:effectLst>
        </p:spPr>
      </p:pic>
      <p:sp>
        <p:nvSpPr>
          <p:cNvPr id="6" name="文本框 5"/>
          <p:cNvSpPr txBox="1"/>
          <p:nvPr/>
        </p:nvSpPr>
        <p:spPr>
          <a:xfrm>
            <a:off x="11971655" y="2619375"/>
            <a:ext cx="11374755" cy="9681210"/>
          </a:xfrm>
          <a:prstGeom prst="rect">
            <a:avLst/>
          </a:prstGeom>
          <a:noFill/>
          <a:ln w="25400" cmpd="sng">
            <a:solidFill>
              <a:schemeClr val="accent1">
                <a:shade val="50000"/>
              </a:schemeClr>
            </a:solidFill>
            <a:prstDash val="sysDot"/>
          </a:ln>
        </p:spPr>
        <p:txBody>
          <a:bodyPr wrap="square" rtlCol="0">
            <a:noAutofit/>
          </a:bodyPr>
          <a:lstStyle/>
          <a:p>
            <a:pPr marL="285750" indent="-285750" algn="l">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随着建筑层数越来越高，电梯井防护门是建筑施工现场预防人身伤害必备的保护设施。高层建筑、多层建筑、综合性工业厂房等建筑施工工地电梯井洞必须安装防护门。</a:t>
            </a:r>
          </a:p>
          <a:p>
            <a:pPr marL="285750" indent="-285750" algn="l">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电梯井内防护必须按要求</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10m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或两层全封闭一道，隔层平台可设置成</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度，以方便卸运垃圾。住宅工程电梯井内洞口</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全部为砼剪力墙体</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每层可采用贯穿于混凝土板设置内的钢筋构成防护网，钢筋网格间距不得大于</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200mm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85750" indent="-285750" algn="l">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电梯井门其特点应结构简单、安装使用方便、简洁美观，门上应挂安全警示标志，使用后经保养可以重复到下一个项目使用。</a:t>
            </a:r>
          </a:p>
          <a:p>
            <a:pPr marL="285750" indent="-285750" algn="l">
              <a:buFont typeface="Wingdings" panose="05000000000000000000" charset="0"/>
              <a:buChar char="Ø"/>
            </a:pP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型门式电梯井门全部由钢结构组成，适用门洞宽度</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900</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1200mm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的电梯井。参见方案一及电梯安全门</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型。</a:t>
            </a:r>
          </a:p>
          <a:p>
            <a:pPr marL="285750" indent="-285750" algn="l">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该防护门为单开启式，采用冲压钢板定做，高度</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1800mm,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铰链用膨胀螺栓预埋固定在结构中。</a:t>
            </a:r>
          </a:p>
          <a:p>
            <a:pPr marL="285750" indent="-285750" algn="l">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主要材料：</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algn="l">
              <a:buFont typeface="Wingdings" panose="05000000000000000000" charset="0"/>
              <a:buNone/>
            </a:pP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栏板：一次性冲压钢板，高</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1800mm,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宽</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1300mm,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厚</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1.2mm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。栏板形状：网孔板分上下两部分，高度均为</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500mm,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其中上沿：华仁司标</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logo+</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公司名称</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宋体</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高</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150mm;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中部：标识</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安全防护严禁拆除</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高</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400mm;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底部：黄黑相间</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45</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。斜向踢脚线，高</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250mm,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踢脚线顶部有黑色轮廓线。电梯井内防护，如搭设落地架，两层必须封闭一道，采用四根钢管作为框边，每隔</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300</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设置纵横向水平杆，在钢管上铺设模板；如电梯井净宽或净长超</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1.8m,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在各侧边增加一根钢管立杆，步距</a:t>
            </a:r>
            <a:r>
              <a:rPr lang="en-US" altLang="zh-CN" sz="2800">
                <a:latin typeface="微软雅黑" panose="020B0503020204020204" pitchFamily="34" charset="-122"/>
                <a:ea typeface="微软雅黑" panose="020B0503020204020204" pitchFamily="34" charset="-122"/>
                <a:cs typeface="微软雅黑" panose="020B0503020204020204" pitchFamily="34" charset="-122"/>
                <a:sym typeface="+mn-ea"/>
              </a:rPr>
              <a:t>1.5m</a:t>
            </a:r>
            <a:r>
              <a:rPr lang="zh-CN" altLang="en-US" sz="2800">
                <a:latin typeface="微软雅黑" panose="020B0503020204020204" pitchFamily="34" charset="-122"/>
                <a:ea typeface="微软雅黑" panose="020B0503020204020204" pitchFamily="34" charset="-122"/>
                <a:cs typeface="微软雅黑" panose="020B0503020204020204" pitchFamily="34" charset="-122"/>
                <a:sym typeface="+mn-ea"/>
              </a:rPr>
              <a:t>一道纵横向杆，搭设完成应进行验收。见电梯井内防护示意图。</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a:p>
            <a:pPr indent="0" algn="l">
              <a:buFont typeface="Wingdings" panose="05000000000000000000" charset="0"/>
              <a:buNone/>
            </a:pPr>
            <a:endParaRPr lang="zh-CN" sz="280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安全施工</a:t>
            </a:r>
            <a:r>
              <a:rPr lang="en-US" altLang="zh-CN" sz="5080" b="1" dirty="0">
                <a:solidFill>
                  <a:srgbClr val="FFFFFF"/>
                </a:solidFill>
                <a:latin typeface="+mn-ea"/>
                <a:cs typeface="+mn-ea"/>
              </a:rPr>
              <a:t>-</a:t>
            </a:r>
            <a:r>
              <a:rPr lang="zh-CN" altLang="en-US" sz="5080" b="1" dirty="0">
                <a:solidFill>
                  <a:srgbClr val="FFFFFF"/>
                </a:solidFill>
                <a:latin typeface="+mn-ea"/>
                <a:cs typeface="+mn-ea"/>
              </a:rPr>
              <a:t>高空防护</a:t>
            </a:r>
          </a:p>
        </p:txBody>
      </p:sp>
      <p:pic>
        <p:nvPicPr>
          <p:cNvPr id="101" name="图片 100"/>
          <p:cNvPicPr/>
          <p:nvPr>
            <p:custDataLst>
              <p:tags r:id="rId3"/>
            </p:custDataLst>
          </p:nvPr>
        </p:nvPicPr>
        <p:blipFill>
          <a:blip r:embed="rId7"/>
          <a:stretch>
            <a:fillRect/>
          </a:stretch>
        </p:blipFill>
        <p:spPr>
          <a:xfrm>
            <a:off x="2446655" y="8387080"/>
            <a:ext cx="5040000" cy="5040000"/>
          </a:xfrm>
          <a:prstGeom prst="rect">
            <a:avLst/>
          </a:prstGeom>
          <a:noFill/>
          <a:ln w="9525">
            <a:noFill/>
          </a:ln>
          <a:effectLst>
            <a:outerShdw blurRad="50800" dist="38100" dir="18900000" algn="bl" rotWithShape="0">
              <a:prstClr val="black">
                <a:alpha val="40000"/>
              </a:prstClr>
            </a:outerShdw>
          </a:effectLst>
        </p:spPr>
      </p:pic>
      <p:pic>
        <p:nvPicPr>
          <p:cNvPr id="6" name="图片 5"/>
          <p:cNvPicPr/>
          <p:nvPr>
            <p:custDataLst>
              <p:tags r:id="rId4"/>
            </p:custDataLst>
          </p:nvPr>
        </p:nvPicPr>
        <p:blipFill>
          <a:blip r:embed="rId8" cstate="print"/>
          <a:stretch>
            <a:fillRect/>
          </a:stretch>
        </p:blipFill>
        <p:spPr>
          <a:xfrm>
            <a:off x="16412845" y="8387080"/>
            <a:ext cx="5040000" cy="504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2446020" y="2676525"/>
            <a:ext cx="19061430" cy="5241925"/>
          </a:xfrm>
          <a:prstGeom prst="rect">
            <a:avLst/>
          </a:prstGeom>
          <a:noFill/>
          <a:ln w="25400" cmpd="sng">
            <a:solidFill>
              <a:schemeClr val="accent1">
                <a:shade val="50000"/>
              </a:schemeClr>
            </a:solidFill>
            <a:prstDash val="sysDot"/>
          </a:ln>
        </p:spPr>
        <p:txBody>
          <a:bodyPr wrap="square" rtlCol="0">
            <a:noAutofit/>
          </a:bodyPr>
          <a:lstStyle/>
          <a:p>
            <a:pPr marL="285750" indent="-285750" algn="l" fontAlgn="auto">
              <a:lnSpc>
                <a:spcPct val="150000"/>
              </a:lnSpc>
              <a:buFont typeface="Wingdings" panose="05000000000000000000" charset="0"/>
              <a:buChar char="Ø"/>
            </a:pPr>
            <a:r>
              <a:rPr lang="zh-CN" sz="3200">
                <a:latin typeface="微软雅黑" panose="020B0503020204020204" pitchFamily="34" charset="-122"/>
                <a:ea typeface="微软雅黑" panose="020B0503020204020204" pitchFamily="34" charset="-122"/>
                <a:cs typeface="微软雅黑" panose="020B0503020204020204" pitchFamily="34" charset="-122"/>
                <a:sym typeface="+mn-ea"/>
              </a:rPr>
              <a:t>总搭设高度</a:t>
            </a:r>
            <a:r>
              <a:rPr lang="en-US" sz="3200">
                <a:latin typeface="微软雅黑" panose="020B0503020204020204" pitchFamily="34" charset="-122"/>
                <a:ea typeface="微软雅黑" panose="020B0503020204020204" pitchFamily="34" charset="-122"/>
                <a:cs typeface="微软雅黑" panose="020B0503020204020204" pitchFamily="34" charset="-122"/>
                <a:sym typeface="+mn-ea"/>
              </a:rPr>
              <a:t>5m</a:t>
            </a:r>
            <a:r>
              <a:rPr lang="zh-CN" sz="3200">
                <a:latin typeface="微软雅黑" panose="020B0503020204020204" pitchFamily="34" charset="-122"/>
                <a:ea typeface="微软雅黑" panose="020B0503020204020204" pitchFamily="34" charset="-122"/>
                <a:cs typeface="微软雅黑" panose="020B0503020204020204" pitchFamily="34" charset="-122"/>
                <a:sym typeface="+mn-ea"/>
              </a:rPr>
              <a:t>至</a:t>
            </a:r>
            <a:r>
              <a:rPr lang="en-US" sz="3200">
                <a:latin typeface="微软雅黑" panose="020B0503020204020204" pitchFamily="34" charset="-122"/>
                <a:ea typeface="微软雅黑" panose="020B0503020204020204" pitchFamily="34" charset="-122"/>
                <a:cs typeface="微软雅黑" panose="020B0503020204020204" pitchFamily="34" charset="-122"/>
                <a:sym typeface="+mn-ea"/>
              </a:rPr>
              <a:t>8m</a:t>
            </a:r>
            <a:r>
              <a:rPr lang="zh-CN" sz="3200">
                <a:latin typeface="微软雅黑" panose="020B0503020204020204" pitchFamily="34" charset="-122"/>
                <a:ea typeface="微软雅黑" panose="020B0503020204020204" pitchFamily="34" charset="-122"/>
                <a:cs typeface="微软雅黑" panose="020B0503020204020204" pitchFamily="34" charset="-122"/>
                <a:sym typeface="+mn-ea"/>
              </a:rPr>
              <a:t>之间的模板支撑系统至少设置一道安全平网；总搭设高度</a:t>
            </a:r>
            <a:r>
              <a:rPr lang="en-US" sz="3200">
                <a:latin typeface="微软雅黑" panose="020B0503020204020204" pitchFamily="34" charset="-122"/>
                <a:ea typeface="微软雅黑" panose="020B0503020204020204" pitchFamily="34" charset="-122"/>
                <a:cs typeface="微软雅黑" panose="020B0503020204020204" pitchFamily="34" charset="-122"/>
                <a:sym typeface="+mn-ea"/>
              </a:rPr>
              <a:t>8m</a:t>
            </a:r>
            <a:r>
              <a:rPr lang="zh-CN" sz="3200">
                <a:latin typeface="微软雅黑" panose="020B0503020204020204" pitchFamily="34" charset="-122"/>
                <a:ea typeface="微软雅黑" panose="020B0503020204020204" pitchFamily="34" charset="-122"/>
                <a:cs typeface="微软雅黑" panose="020B0503020204020204" pitchFamily="34" charset="-122"/>
                <a:sym typeface="+mn-ea"/>
              </a:rPr>
              <a:t>以上的模板支撑系统至少设置两道安全平网。安全平网随支模架搭设时同步设置。</a:t>
            </a:r>
          </a:p>
          <a:p>
            <a:pPr marL="285750" indent="-285750" algn="l" fontAlgn="auto">
              <a:lnSpc>
                <a:spcPct val="150000"/>
              </a:lnSpc>
              <a:buFont typeface="Wingdings" panose="05000000000000000000" charset="0"/>
              <a:buChar char="Ø"/>
            </a:pP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根据国家地方标准和合同要求，本</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项</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目对</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安</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全带</a:t>
            </a:r>
            <a:r>
              <a:rPr sz="3200" spc="-15" dirty="0">
                <a:latin typeface="微软雅黑" panose="020B0503020204020204" pitchFamily="34" charset="-122"/>
                <a:ea typeface="微软雅黑" panose="020B0503020204020204" pitchFamily="34" charset="-122"/>
                <a:cs typeface="微软雅黑" panose="020B0503020204020204" pitchFamily="34" charset="-122"/>
                <a:sym typeface="+mn-ea"/>
              </a:rPr>
              <a:t> 标准进行如下</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规定：所有人员必须使用</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双</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肩双带</a:t>
            </a:r>
            <a:r>
              <a:rPr sz="3200" spc="-15" dirty="0">
                <a:latin typeface="微软雅黑" panose="020B0503020204020204" pitchFamily="34" charset="-122"/>
                <a:ea typeface="微软雅黑" panose="020B0503020204020204" pitchFamily="34" charset="-122"/>
                <a:cs typeface="微软雅黑" panose="020B0503020204020204" pitchFamily="34" charset="-122"/>
                <a:sym typeface="+mn-ea"/>
              </a:rPr>
              <a:t> 安全带，凡在坠落高度超过</a:t>
            </a:r>
            <a:r>
              <a:rPr sz="3200" spc="-5" dirty="0">
                <a:latin typeface="微软雅黑" panose="020B0503020204020204" pitchFamily="34" charset="-122"/>
                <a:ea typeface="微软雅黑" panose="020B0503020204020204" pitchFamily="34" charset="-122"/>
                <a:cs typeface="微软雅黑" panose="020B0503020204020204" pitchFamily="34" charset="-122"/>
                <a:sym typeface="+mn-ea"/>
              </a:rPr>
              <a:t>2</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米以上</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且</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没有</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全</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面外防护的地点，必须使用该安全带。</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本</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项目</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采</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用</a:t>
            </a:r>
            <a:r>
              <a:rPr lang="zh-CN"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五</a:t>
            </a:r>
            <a:r>
              <a:rPr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点</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式</a:t>
            </a:r>
            <a:r>
              <a:rPr lang="zh-CN"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安全带</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安全带使用</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前要</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经</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常性</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进</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行磨</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损</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检查</a:t>
            </a:r>
            <a:r>
              <a:rPr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在没有防护</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设施</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的</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高处</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临</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边施</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工</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时，</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必</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须系</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好</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安全</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带</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，高</a:t>
            </a:r>
            <a:r>
              <a:rPr sz="3200" spc="-10" dirty="0" err="1">
                <a:latin typeface="微软雅黑" panose="020B0503020204020204" pitchFamily="34" charset="-122"/>
                <a:ea typeface="微软雅黑" panose="020B0503020204020204" pitchFamily="34" charset="-122"/>
                <a:cs typeface="微软雅黑" panose="020B0503020204020204" pitchFamily="34" charset="-122"/>
                <a:sym typeface="+mn-ea"/>
              </a:rPr>
              <a:t>挂</a:t>
            </a:r>
            <a:r>
              <a:rPr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低用</a:t>
            </a:r>
            <a:r>
              <a:rPr lang="en-US" sz="3200" spc="-20" dirty="0" err="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外脚手架搭设过程中需设置安全绳</a:t>
            </a:r>
            <a:r>
              <a:rPr lang="zh-CN" altLang="en-US"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保证</a:t>
            </a:r>
            <a:r>
              <a:rPr lang="zh-CN" altLang="en-US" sz="3200" spc="-10" dirty="0">
                <a:latin typeface="微软雅黑" panose="020B0503020204020204" pitchFamily="34" charset="-122"/>
                <a:ea typeface="微软雅黑" panose="020B0503020204020204" pitchFamily="34" charset="-122"/>
                <a:cs typeface="微软雅黑" panose="020B0503020204020204" pitchFamily="34" charset="-122"/>
                <a:sym typeface="+mn-ea"/>
              </a:rPr>
              <a:t>安</a:t>
            </a:r>
            <a:r>
              <a:rPr lang="zh-CN" altLang="en-US" sz="3200" spc="-20" dirty="0">
                <a:latin typeface="微软雅黑" panose="020B0503020204020204" pitchFamily="34" charset="-122"/>
                <a:ea typeface="微软雅黑" panose="020B0503020204020204" pitchFamily="34" charset="-122"/>
                <a:cs typeface="微软雅黑" panose="020B0503020204020204" pitchFamily="34" charset="-122"/>
                <a:sym typeface="+mn-ea"/>
              </a:rPr>
              <a:t>全带</a:t>
            </a:r>
            <a:r>
              <a:rPr lang="zh-CN" altLang="en-US" sz="3200" spc="-15" dirty="0">
                <a:latin typeface="微软雅黑" panose="020B0503020204020204" pitchFamily="34" charset="-122"/>
                <a:ea typeface="微软雅黑" panose="020B0503020204020204" pitchFamily="34" charset="-122"/>
                <a:cs typeface="微软雅黑" panose="020B0503020204020204" pitchFamily="34" charset="-122"/>
                <a:sym typeface="+mn-ea"/>
              </a:rPr>
              <a:t>的高挂低。</a:t>
            </a:r>
          </a:p>
          <a:p>
            <a:pPr algn="l"/>
            <a:endParaRPr lang="zh-CN" altLang="en-US" sz="3200" b="1" spc="-15" dirty="0">
              <a:latin typeface="宋体" panose="02010600030101010101" pitchFamily="2" charset="-122"/>
              <a:ea typeface="宋体" panose="02010600030101010101" pitchFamily="2" charset="-122"/>
              <a:cs typeface="宋体" panose="02010600030101010101" pitchFamily="2" charset="-122"/>
              <a:sym typeface="+mn-ea"/>
            </a:endParaRPr>
          </a:p>
          <a:p>
            <a:pPr marL="285750" indent="-285750" algn="l">
              <a:buFont typeface="Wingdings" panose="05000000000000000000" charset="0"/>
              <a:buChar char="Ø"/>
            </a:pPr>
            <a:endParaRPr lang="en-US" altLang="zh-CN" sz="3200" dirty="0">
              <a:latin typeface="微软雅黑" panose="020B0503020204020204" pitchFamily="34" charset="-122"/>
              <a:ea typeface="微软雅黑" panose="020B0503020204020204" pitchFamily="34" charset="-122"/>
              <a:sym typeface="+mn-ea"/>
            </a:endParaRPr>
          </a:p>
        </p:txBody>
      </p:sp>
      <p:pic>
        <p:nvPicPr>
          <p:cNvPr id="3" name="图片 2" descr="微信图片_20251223145432_27_2"/>
          <p:cNvPicPr/>
          <p:nvPr/>
        </p:nvPicPr>
        <p:blipFill>
          <a:blip r:embed="rId9" cstate="screen">
            <a:extLst>
              <a:ext uri="{28A0092B-C50C-407E-A947-70E740481C1C}">
                <a14:useLocalDpi xmlns:a14="http://schemas.microsoft.com/office/drawing/2010/main"/>
              </a:ext>
            </a:extLst>
          </a:blip>
          <a:stretch>
            <a:fillRect/>
          </a:stretch>
        </p:blipFill>
        <p:spPr>
          <a:xfrm>
            <a:off x="9429750" y="8387080"/>
            <a:ext cx="5040000" cy="504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现场管理</a:t>
            </a:r>
            <a:r>
              <a:rPr lang="en-US" altLang="zh-CN" sz="5080" b="1" dirty="0">
                <a:solidFill>
                  <a:srgbClr val="FFFFFF"/>
                </a:solidFill>
                <a:latin typeface="+mn-ea"/>
                <a:cs typeface="+mn-ea"/>
              </a:rPr>
              <a:t>-</a:t>
            </a:r>
            <a:r>
              <a:rPr lang="zh-CN" altLang="en-US" sz="5080" b="1" dirty="0">
                <a:solidFill>
                  <a:srgbClr val="FFFFFF"/>
                </a:solidFill>
                <a:latin typeface="+mn-ea"/>
                <a:cs typeface="+mn-ea"/>
              </a:rPr>
              <a:t>材料整齐堆放</a:t>
            </a:r>
          </a:p>
        </p:txBody>
      </p:sp>
      <p:pic>
        <p:nvPicPr>
          <p:cNvPr id="4" name="图片 3" descr="材料堆放1"/>
          <p:cNvPicPr/>
          <p:nvPr/>
        </p:nvPicPr>
        <p:blipFill>
          <a:blip r:embed="rId5" cstate="screen">
            <a:extLst>
              <a:ext uri="{28A0092B-C50C-407E-A947-70E740481C1C}">
                <a14:useLocalDpi xmlns:a14="http://schemas.microsoft.com/office/drawing/2010/main"/>
              </a:ext>
            </a:extLst>
          </a:blip>
          <a:stretch>
            <a:fillRect/>
          </a:stretch>
        </p:blipFill>
        <p:spPr>
          <a:xfrm>
            <a:off x="951230" y="7750175"/>
            <a:ext cx="7200000" cy="5400000"/>
          </a:xfrm>
          <a:prstGeom prst="rect">
            <a:avLst/>
          </a:prstGeom>
          <a:effectLst>
            <a:outerShdw blurRad="50800" dist="38100" dir="18900000" algn="bl" rotWithShape="0">
              <a:prstClr val="black">
                <a:alpha val="40000"/>
              </a:prstClr>
            </a:outerShdw>
          </a:effectLst>
        </p:spPr>
      </p:pic>
      <p:pic>
        <p:nvPicPr>
          <p:cNvPr id="9" name="图片 8" descr="材料堆放2"/>
          <p:cNvPicPr/>
          <p:nvPr/>
        </p:nvPicPr>
        <p:blipFill>
          <a:blip r:embed="rId6" cstate="screen">
            <a:extLst>
              <a:ext uri="{28A0092B-C50C-407E-A947-70E740481C1C}">
                <a14:useLocalDpi xmlns:a14="http://schemas.microsoft.com/office/drawing/2010/main"/>
              </a:ext>
            </a:extLst>
          </a:blip>
          <a:stretch>
            <a:fillRect/>
          </a:stretch>
        </p:blipFill>
        <p:spPr>
          <a:xfrm>
            <a:off x="8592185" y="7750175"/>
            <a:ext cx="7200000" cy="5640705"/>
          </a:xfrm>
          <a:prstGeom prst="rect">
            <a:avLst/>
          </a:prstGeom>
          <a:effectLst>
            <a:outerShdw blurRad="50800" dist="38100" dir="18900000" algn="bl" rotWithShape="0">
              <a:prstClr val="black">
                <a:alpha val="40000"/>
              </a:prstClr>
            </a:outerShdw>
          </a:effectLst>
        </p:spPr>
      </p:pic>
      <p:pic>
        <p:nvPicPr>
          <p:cNvPr id="10" name="图片 9" descr="材料堆放3"/>
          <p:cNvPicPr/>
          <p:nvPr/>
        </p:nvPicPr>
        <p:blipFill>
          <a:blip r:embed="rId7" cstate="screen">
            <a:extLst>
              <a:ext uri="{28A0092B-C50C-407E-A947-70E740481C1C}">
                <a14:useLocalDpi xmlns:a14="http://schemas.microsoft.com/office/drawing/2010/main"/>
              </a:ext>
            </a:extLst>
          </a:blip>
          <a:stretch>
            <a:fillRect/>
          </a:stretch>
        </p:blipFill>
        <p:spPr>
          <a:xfrm>
            <a:off x="16233140" y="7748905"/>
            <a:ext cx="7200265" cy="564134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758315" y="3606800"/>
            <a:ext cx="21120735" cy="1989455"/>
          </a:xfrm>
          <a:prstGeom prst="rect">
            <a:avLst/>
          </a:prstGeom>
          <a:noFill/>
          <a:ln w="25400" cmpd="sng">
            <a:solidFill>
              <a:schemeClr val="accent1">
                <a:shade val="50000"/>
              </a:schemeClr>
            </a:solidFill>
            <a:prstDash val="sysDot"/>
          </a:ln>
        </p:spPr>
        <p:txBody>
          <a:bodyPr wrap="square" rtlCol="0">
            <a:noAutofit/>
          </a:bodyPr>
          <a:lstStyle/>
          <a:p>
            <a:pPr indent="0" algn="l" fontAlgn="auto">
              <a:lnSpc>
                <a:spcPct val="150000"/>
              </a:lnSpc>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材料堆放整齐是工地管理的</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基本功</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，直接关联安全、效率、成本和质量。它不仅是技术问题，更是管理水平和职业素养的体现。一个井然有序的施工现场，往往是项目顺利推进的基础保障。</a:t>
            </a:r>
          </a:p>
          <a:p>
            <a:pPr algn="l"/>
            <a:endPar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a:p>
        </p:txBody>
      </p:sp>
      <p:sp>
        <p:nvSpPr>
          <p:cNvPr id="7" name="矩形: 圆角 1"/>
          <p:cNvSpPr/>
          <p:nvPr>
            <p:custDataLst>
              <p:tags r:id="rId2"/>
            </p:custDataLst>
          </p:nvPr>
        </p:nvSpPr>
        <p:spPr>
          <a:xfrm>
            <a:off x="8151890"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安全教育培训</a:t>
            </a:r>
          </a:p>
        </p:txBody>
      </p:sp>
      <p:sp>
        <p:nvSpPr>
          <p:cNvPr id="10" name="燕尾形 9"/>
          <p:cNvSpPr/>
          <p:nvPr/>
        </p:nvSpPr>
        <p:spPr>
          <a:xfrm>
            <a:off x="948690" y="2663190"/>
            <a:ext cx="4527550" cy="1502410"/>
          </a:xfrm>
          <a:prstGeom prst="chevron">
            <a:avLst/>
          </a:prstGeom>
          <a:gradFill>
            <a:gsLst>
              <a:gs pos="0">
                <a:schemeClr val="accent1">
                  <a:lumMod val="50000"/>
                </a:schemeClr>
              </a:gs>
              <a:gs pos="99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项目管理人员</a:t>
            </a:r>
          </a:p>
        </p:txBody>
      </p:sp>
      <p:sp>
        <p:nvSpPr>
          <p:cNvPr id="11" name="燕尾形 10"/>
          <p:cNvSpPr/>
          <p:nvPr/>
        </p:nvSpPr>
        <p:spPr>
          <a:xfrm>
            <a:off x="948690" y="4763770"/>
            <a:ext cx="4527550" cy="1502410"/>
          </a:xfrm>
          <a:prstGeom prst="chevron">
            <a:avLst/>
          </a:prstGeom>
          <a:gradFill>
            <a:gsLst>
              <a:gs pos="0">
                <a:schemeClr val="accent1">
                  <a:lumMod val="75000"/>
                </a:schemeClr>
              </a:gs>
              <a:gs pos="99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作业人员</a:t>
            </a:r>
          </a:p>
        </p:txBody>
      </p:sp>
      <p:sp>
        <p:nvSpPr>
          <p:cNvPr id="12" name="燕尾形 11"/>
          <p:cNvSpPr/>
          <p:nvPr/>
        </p:nvSpPr>
        <p:spPr>
          <a:xfrm>
            <a:off x="948690" y="6864350"/>
            <a:ext cx="4527550" cy="1502410"/>
          </a:xfrm>
          <a:prstGeom prst="chevron">
            <a:avLst/>
          </a:prstGeom>
          <a:gradFill>
            <a:gsLst>
              <a:gs pos="100000">
                <a:srgbClr val="724C3E">
                  <a:alpha val="100000"/>
                </a:srgbClr>
              </a:gs>
              <a:gs pos="96000">
                <a:schemeClr val="accent2">
                  <a:lumMod val="75000"/>
                </a:schemeClr>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外来人员</a:t>
            </a:r>
          </a:p>
        </p:txBody>
      </p:sp>
      <p:sp>
        <p:nvSpPr>
          <p:cNvPr id="13" name="燕尾形 12"/>
          <p:cNvSpPr/>
          <p:nvPr/>
        </p:nvSpPr>
        <p:spPr>
          <a:xfrm>
            <a:off x="948690" y="8964930"/>
            <a:ext cx="4527550" cy="1502410"/>
          </a:xfrm>
          <a:prstGeom prst="chevron">
            <a:avLst/>
          </a:prstGeom>
          <a:gradFill>
            <a:gsLst>
              <a:gs pos="100000">
                <a:schemeClr val="accent3">
                  <a:lumMod val="50000"/>
                </a:schemeClr>
              </a:gs>
              <a:gs pos="95000">
                <a:schemeClr val="accent5">
                  <a:lumMod val="75000"/>
                </a:schemeClr>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转岗人员</a:t>
            </a:r>
            <a:endParaRPr lang="zh-CN" altLang="en-US" sz="3600"/>
          </a:p>
        </p:txBody>
      </p:sp>
      <p:sp>
        <p:nvSpPr>
          <p:cNvPr id="14" name="燕尾形 13"/>
          <p:cNvSpPr/>
          <p:nvPr/>
        </p:nvSpPr>
        <p:spPr>
          <a:xfrm>
            <a:off x="948690" y="11065510"/>
            <a:ext cx="4527550" cy="1502410"/>
          </a:xfrm>
          <a:prstGeom prst="chevron">
            <a:avLst/>
          </a:prstGeom>
          <a:gradFill>
            <a:gsLst>
              <a:gs pos="100000">
                <a:schemeClr val="accent3">
                  <a:lumMod val="50000"/>
                </a:schemeClr>
              </a:gs>
              <a:gs pos="94000">
                <a:srgbClr val="00B0F0">
                  <a:alpha val="100000"/>
                </a:srgbClr>
              </a:gs>
              <a:gs pos="83000">
                <a:srgbClr val="00B0F0">
                  <a:alpha val="100000"/>
                </a:srgbClr>
              </a:gs>
              <a:gs pos="49000">
                <a:srgbClr val="00B0F0">
                  <a:alpha val="100000"/>
                </a:srgbClr>
              </a:gs>
              <a:gs pos="99000">
                <a:srgbClr val="00B0F0"/>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特殊作业人员</a:t>
            </a:r>
          </a:p>
        </p:txBody>
      </p:sp>
      <p:sp>
        <p:nvSpPr>
          <p:cNvPr id="15" name="燕尾形 14"/>
          <p:cNvSpPr/>
          <p:nvPr/>
        </p:nvSpPr>
        <p:spPr>
          <a:xfrm>
            <a:off x="5157470" y="2821940"/>
            <a:ext cx="4028440" cy="1162050"/>
          </a:xfrm>
          <a:prstGeom prst="chevron">
            <a:avLst/>
          </a:prstGeom>
          <a:gradFill>
            <a:gsLst>
              <a:gs pos="0">
                <a:schemeClr val="accent1">
                  <a:lumMod val="50000"/>
                </a:schemeClr>
              </a:gs>
              <a:gs pos="99000">
                <a:schemeClr val="accent1">
                  <a:lumMod val="50000"/>
                </a:schemeClr>
              </a:gs>
            </a:gsLst>
            <a:path path="shape">
              <a:fillToRect l="50000" t="50000" r="50000" b="50000"/>
            </a:path>
            <a:tileRect/>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入场教育</a:t>
            </a:r>
          </a:p>
        </p:txBody>
      </p:sp>
      <p:sp>
        <p:nvSpPr>
          <p:cNvPr id="16" name="燕尾形 15"/>
          <p:cNvSpPr/>
          <p:nvPr/>
        </p:nvSpPr>
        <p:spPr>
          <a:xfrm>
            <a:off x="8839200" y="2821940"/>
            <a:ext cx="4028440" cy="1162050"/>
          </a:xfrm>
          <a:prstGeom prst="chevron">
            <a:avLst/>
          </a:prstGeom>
          <a:gradFill>
            <a:gsLst>
              <a:gs pos="0">
                <a:schemeClr val="accent1">
                  <a:lumMod val="50000"/>
                </a:schemeClr>
              </a:gs>
              <a:gs pos="99000">
                <a:schemeClr val="accent1">
                  <a:lumMod val="50000"/>
                </a:schemeClr>
              </a:gs>
            </a:gsLst>
            <a:path path="shape">
              <a:fillToRect l="50000" t="50000" r="50000" b="50000"/>
            </a:path>
            <a:tileRect/>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200"/>
              <a:t>月度教育</a:t>
            </a:r>
          </a:p>
        </p:txBody>
      </p:sp>
      <p:sp>
        <p:nvSpPr>
          <p:cNvPr id="17" name="燕尾形 16"/>
          <p:cNvSpPr/>
          <p:nvPr/>
        </p:nvSpPr>
        <p:spPr>
          <a:xfrm>
            <a:off x="5157470" y="4894580"/>
            <a:ext cx="4028440" cy="1162050"/>
          </a:xfrm>
          <a:prstGeom prst="chevron">
            <a:avLst/>
          </a:prstGeom>
          <a:gradFill>
            <a:gsLst>
              <a:gs pos="0">
                <a:schemeClr val="accent1">
                  <a:lumMod val="75000"/>
                </a:schemeClr>
              </a:gs>
              <a:gs pos="99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入场教育</a:t>
            </a:r>
          </a:p>
        </p:txBody>
      </p:sp>
      <p:sp>
        <p:nvSpPr>
          <p:cNvPr id="22" name="燕尾形 21"/>
          <p:cNvSpPr/>
          <p:nvPr/>
        </p:nvSpPr>
        <p:spPr>
          <a:xfrm>
            <a:off x="8839200" y="4894580"/>
            <a:ext cx="4028440" cy="1162050"/>
          </a:xfrm>
          <a:prstGeom prst="chevron">
            <a:avLst/>
          </a:prstGeom>
          <a:gradFill>
            <a:gsLst>
              <a:gs pos="0">
                <a:schemeClr val="accent1">
                  <a:lumMod val="75000"/>
                </a:schemeClr>
              </a:gs>
              <a:gs pos="99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三级教育</a:t>
            </a:r>
          </a:p>
        </p:txBody>
      </p:sp>
      <p:sp>
        <p:nvSpPr>
          <p:cNvPr id="23" name="燕尾形 22"/>
          <p:cNvSpPr/>
          <p:nvPr/>
        </p:nvSpPr>
        <p:spPr>
          <a:xfrm>
            <a:off x="12489180" y="4894580"/>
            <a:ext cx="4028440" cy="1162050"/>
          </a:xfrm>
          <a:prstGeom prst="chevron">
            <a:avLst/>
          </a:prstGeom>
          <a:gradFill>
            <a:gsLst>
              <a:gs pos="0">
                <a:schemeClr val="accent1">
                  <a:lumMod val="75000"/>
                </a:schemeClr>
              </a:gs>
              <a:gs pos="99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安全晨会</a:t>
            </a:r>
          </a:p>
        </p:txBody>
      </p:sp>
      <p:sp>
        <p:nvSpPr>
          <p:cNvPr id="24" name="燕尾形 23"/>
          <p:cNvSpPr/>
          <p:nvPr/>
        </p:nvSpPr>
        <p:spPr>
          <a:xfrm>
            <a:off x="5157470" y="7045960"/>
            <a:ext cx="4028440" cy="1162050"/>
          </a:xfrm>
          <a:prstGeom prst="chevron">
            <a:avLst/>
          </a:prstGeom>
          <a:gradFill>
            <a:gsLst>
              <a:gs pos="100000">
                <a:srgbClr val="724C3E">
                  <a:alpha val="100000"/>
                </a:srgbClr>
              </a:gs>
              <a:gs pos="96000">
                <a:schemeClr val="accent2">
                  <a:lumMod val="75000"/>
                </a:schemeClr>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入场教育</a:t>
            </a:r>
          </a:p>
        </p:txBody>
      </p:sp>
      <p:sp>
        <p:nvSpPr>
          <p:cNvPr id="25" name="燕尾形 24"/>
          <p:cNvSpPr/>
          <p:nvPr/>
        </p:nvSpPr>
        <p:spPr>
          <a:xfrm>
            <a:off x="5157470" y="9135110"/>
            <a:ext cx="4028440" cy="1162050"/>
          </a:xfrm>
          <a:prstGeom prst="chevron">
            <a:avLst/>
          </a:prstGeom>
          <a:gradFill>
            <a:gsLst>
              <a:gs pos="100000">
                <a:schemeClr val="accent3">
                  <a:lumMod val="50000"/>
                </a:schemeClr>
              </a:gs>
              <a:gs pos="95000">
                <a:schemeClr val="accent5">
                  <a:lumMod val="75000"/>
                </a:schemeClr>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岗前教育</a:t>
            </a:r>
          </a:p>
        </p:txBody>
      </p:sp>
      <p:sp>
        <p:nvSpPr>
          <p:cNvPr id="26" name="燕尾形 25"/>
          <p:cNvSpPr/>
          <p:nvPr/>
        </p:nvSpPr>
        <p:spPr>
          <a:xfrm>
            <a:off x="5157470" y="11269980"/>
            <a:ext cx="4028440" cy="1162050"/>
          </a:xfrm>
          <a:prstGeom prst="chevron">
            <a:avLst/>
          </a:prstGeom>
          <a:gradFill>
            <a:gsLst>
              <a:gs pos="100000">
                <a:schemeClr val="accent3">
                  <a:lumMod val="50000"/>
                </a:schemeClr>
              </a:gs>
              <a:gs pos="94000">
                <a:srgbClr val="00B0F0">
                  <a:alpha val="100000"/>
                </a:srgbClr>
              </a:gs>
              <a:gs pos="83000">
                <a:srgbClr val="00B0F0">
                  <a:alpha val="100000"/>
                </a:srgbClr>
              </a:gs>
              <a:gs pos="49000">
                <a:srgbClr val="00B0F0">
                  <a:alpha val="100000"/>
                </a:srgbClr>
              </a:gs>
              <a:gs pos="99000">
                <a:srgbClr val="00B0F0"/>
              </a:gs>
              <a:gs pos="100000">
                <a:schemeClr val="accent1">
                  <a:lumMod val="50000"/>
                </a:schemeClr>
              </a:gs>
            </a:gsLst>
            <a:lin ang="5400000" scaled="0"/>
          </a:gradFill>
          <a:effectLst>
            <a:outerShdw blurRad="50800" dist="38100" dir="2700000" algn="tl" rotWithShape="0">
              <a:prstClr val="black">
                <a:alpha val="40000"/>
              </a:prst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3200">
                <a:sym typeface="+mn-ea"/>
              </a:rPr>
              <a:t>定期教育</a:t>
            </a:r>
          </a:p>
        </p:txBody>
      </p:sp>
      <p:sp>
        <p:nvSpPr>
          <p:cNvPr id="29" name="矩形 28"/>
          <p:cNvSpPr/>
          <p:nvPr/>
        </p:nvSpPr>
        <p:spPr>
          <a:xfrm>
            <a:off x="10699750" y="11269980"/>
            <a:ext cx="6112510" cy="1113790"/>
          </a:xfrm>
          <a:prstGeom prst="rect">
            <a:avLst/>
          </a:prstGeom>
          <a:solidFill>
            <a:schemeClr val="accent1">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600"/>
              <a:t>安全教育</a:t>
            </a:r>
          </a:p>
        </p:txBody>
      </p:sp>
      <p:sp>
        <p:nvSpPr>
          <p:cNvPr id="30" name="矩形 29"/>
          <p:cNvSpPr/>
          <p:nvPr/>
        </p:nvSpPr>
        <p:spPr>
          <a:xfrm>
            <a:off x="17482820" y="11269980"/>
            <a:ext cx="6112510" cy="1113790"/>
          </a:xfrm>
          <a:prstGeom prst="rect">
            <a:avLst/>
          </a:prstGeom>
          <a:solidFill>
            <a:schemeClr val="accent1">
              <a:lumMod val="5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3600"/>
              <a:t>安全晨会</a:t>
            </a:r>
          </a:p>
        </p:txBody>
      </p:sp>
      <p:pic>
        <p:nvPicPr>
          <p:cNvPr id="2" name="图片 1" descr="晨会照片1"/>
          <p:cNvPicPr/>
          <p:nvPr/>
        </p:nvPicPr>
        <p:blipFill>
          <a:blip r:embed="rId5" cstate="screen">
            <a:extLst>
              <a:ext uri="{28A0092B-C50C-407E-A947-70E740481C1C}">
                <a14:useLocalDpi xmlns:a14="http://schemas.microsoft.com/office/drawing/2010/main"/>
              </a:ext>
            </a:extLst>
          </a:blip>
          <a:stretch>
            <a:fillRect/>
          </a:stretch>
        </p:blipFill>
        <p:spPr>
          <a:xfrm>
            <a:off x="17475200" y="7327900"/>
            <a:ext cx="6120000" cy="3960000"/>
          </a:xfrm>
          <a:prstGeom prst="rect">
            <a:avLst/>
          </a:prstGeom>
          <a:effectLst>
            <a:outerShdw blurRad="50800" dist="38100" dir="18900000" algn="bl" rotWithShape="0">
              <a:prstClr val="black">
                <a:alpha val="40000"/>
              </a:prstClr>
            </a:outerShdw>
          </a:effectLst>
        </p:spPr>
      </p:pic>
      <p:pic>
        <p:nvPicPr>
          <p:cNvPr id="6" name="图片 5" descr="安全教育1"/>
          <p:cNvPicPr/>
          <p:nvPr/>
        </p:nvPicPr>
        <p:blipFill>
          <a:blip r:embed="rId6" cstate="screen">
            <a:extLst>
              <a:ext uri="{28A0092B-C50C-407E-A947-70E740481C1C}">
                <a14:useLocalDpi xmlns:a14="http://schemas.microsoft.com/office/drawing/2010/main"/>
              </a:ext>
            </a:extLst>
          </a:blip>
          <a:stretch>
            <a:fillRect/>
          </a:stretch>
        </p:blipFill>
        <p:spPr>
          <a:xfrm>
            <a:off x="10692130" y="7310120"/>
            <a:ext cx="6120000" cy="396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pSp>
        <p:nvGrpSpPr>
          <p:cNvPr id="22" name="组合 21"/>
          <p:cNvGrpSpPr/>
          <p:nvPr/>
        </p:nvGrpSpPr>
        <p:grpSpPr>
          <a:xfrm>
            <a:off x="10607040" y="2016760"/>
            <a:ext cx="3454400" cy="1686560"/>
            <a:chOff x="8130" y="1202"/>
            <a:chExt cx="2720" cy="1328"/>
          </a:xfrm>
        </p:grpSpPr>
        <p:sp>
          <p:nvSpPr>
            <p:cNvPr id="31" name="文本框 30"/>
            <p:cNvSpPr txBox="1"/>
            <p:nvPr/>
          </p:nvSpPr>
          <p:spPr>
            <a:xfrm>
              <a:off x="8130" y="1202"/>
              <a:ext cx="2720" cy="1138"/>
            </a:xfrm>
            <a:prstGeom prst="rect">
              <a:avLst/>
            </a:prstGeom>
            <a:noFill/>
          </p:spPr>
          <p:txBody>
            <a:bodyPr wrap="square" rtlCol="0">
              <a:spAutoFit/>
            </a:bodyPr>
            <a:lstStyle/>
            <a:p>
              <a:pPr algn="dist"/>
              <a:r>
                <a:rPr lang="zh-CN" altLang="en-US" sz="8800" b="1">
                  <a:solidFill>
                    <a:srgbClr val="35729C">
                      <a:alpha val="90000"/>
                    </a:srgbClr>
                  </a:solidFill>
                  <a:latin typeface="微软雅黑" panose="020B0503020204020204" pitchFamily="34" charset="-122"/>
                  <a:ea typeface="微软雅黑" panose="020B0503020204020204" pitchFamily="34" charset="-122"/>
                  <a:cs typeface="微软雅黑" panose="020B0503020204020204" pitchFamily="34" charset="-122"/>
                </a:rPr>
                <a:t>目录</a:t>
              </a:r>
            </a:p>
          </p:txBody>
        </p:sp>
        <p:cxnSp>
          <p:nvCxnSpPr>
            <p:cNvPr id="34" name="直接连接符 33"/>
            <p:cNvCxnSpPr/>
            <p:nvPr/>
          </p:nvCxnSpPr>
          <p:spPr>
            <a:xfrm>
              <a:off x="8298" y="2530"/>
              <a:ext cx="2384" cy="0"/>
            </a:xfrm>
            <a:prstGeom prst="line">
              <a:avLst/>
            </a:prstGeom>
            <a:ln w="63500">
              <a:solidFill>
                <a:srgbClr val="35729C"/>
              </a:solidFill>
            </a:ln>
          </p:spPr>
          <p:style>
            <a:lnRef idx="1">
              <a:schemeClr val="accent1"/>
            </a:lnRef>
            <a:fillRef idx="0">
              <a:schemeClr val="accent1"/>
            </a:fillRef>
            <a:effectRef idx="0">
              <a:schemeClr val="accent1"/>
            </a:effectRef>
            <a:fontRef idx="minor">
              <a:schemeClr val="tx1"/>
            </a:fontRef>
          </p:style>
        </p:cxnSp>
      </p:grpSp>
      <p:cxnSp>
        <p:nvCxnSpPr>
          <p:cNvPr id="26" name="yuluo"/>
          <p:cNvCxnSpPr/>
          <p:nvPr/>
        </p:nvCxnSpPr>
        <p:spPr>
          <a:xfrm>
            <a:off x="3911600" y="3768090"/>
            <a:ext cx="16562070" cy="0"/>
          </a:xfrm>
          <a:prstGeom prst="line">
            <a:avLst/>
          </a:prstGeom>
          <a:ln>
            <a:solidFill>
              <a:srgbClr val="35729C">
                <a:alpha val="30000"/>
              </a:srgb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2"/>
            </p:custDataLst>
          </p:nvPr>
        </p:nvSpPr>
        <p:spPr>
          <a:xfrm>
            <a:off x="9207500" y="4375150"/>
            <a:ext cx="5538470" cy="1106805"/>
          </a:xfrm>
          <a:prstGeom prst="rect">
            <a:avLst/>
          </a:prstGeom>
          <a:noFill/>
          <a:ln>
            <a:noFill/>
          </a:ln>
        </p:spPr>
        <p:txBody>
          <a:bodyPr wrap="square" rtlCol="0">
            <a:spAutoFit/>
          </a:bodyPr>
          <a:lstStyle/>
          <a:p>
            <a:pPr algn="l"/>
            <a:r>
              <a:rPr lang="zh-CN" altLang="en-US" sz="6600" b="1">
                <a:solidFill>
                  <a:srgbClr val="35729C"/>
                </a:solidFill>
                <a:cs typeface="微软雅黑" panose="020B0503020204020204" pitchFamily="34" charset="-122"/>
              </a:rPr>
              <a:t>项目概况</a:t>
            </a:r>
          </a:p>
        </p:txBody>
      </p:sp>
      <p:sp>
        <p:nvSpPr>
          <p:cNvPr id="15" name="矩形 14"/>
          <p:cNvSpPr/>
          <p:nvPr>
            <p:custDataLst>
              <p:tags r:id="rId3"/>
            </p:custDataLst>
          </p:nvPr>
        </p:nvSpPr>
        <p:spPr>
          <a:xfrm>
            <a:off x="7416800" y="7837805"/>
            <a:ext cx="1440180" cy="1440180"/>
          </a:xfrm>
          <a:prstGeom prst="rect">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6000" b="1">
                <a:latin typeface="Arial Bold" panose="020B0604020202090204" charset="0"/>
                <a:cs typeface="Arial Bold" panose="020B0604020202090204" charset="0"/>
                <a:sym typeface="+mn-ea"/>
              </a:rPr>
              <a:t>3</a:t>
            </a:r>
          </a:p>
        </p:txBody>
      </p:sp>
      <p:sp>
        <p:nvSpPr>
          <p:cNvPr id="18" name="矩形 17"/>
          <p:cNvSpPr/>
          <p:nvPr>
            <p:custDataLst>
              <p:tags r:id="rId4"/>
            </p:custDataLst>
          </p:nvPr>
        </p:nvSpPr>
        <p:spPr>
          <a:xfrm>
            <a:off x="7417435" y="5985510"/>
            <a:ext cx="1440180" cy="1440180"/>
          </a:xfrm>
          <a:prstGeom prst="rect">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6000" b="1">
                <a:latin typeface="Arial Bold" panose="020B0604020202090204" charset="0"/>
                <a:cs typeface="Arial Bold" panose="020B0604020202090204" charset="0"/>
                <a:sym typeface="+mn-ea"/>
              </a:rPr>
              <a:t>2</a:t>
            </a:r>
          </a:p>
        </p:txBody>
      </p:sp>
      <p:sp>
        <p:nvSpPr>
          <p:cNvPr id="5" name="矩形 4"/>
          <p:cNvSpPr/>
          <p:nvPr>
            <p:custDataLst>
              <p:tags r:id="rId5"/>
            </p:custDataLst>
          </p:nvPr>
        </p:nvSpPr>
        <p:spPr>
          <a:xfrm>
            <a:off x="7416800" y="11448415"/>
            <a:ext cx="1440180" cy="1440180"/>
          </a:xfrm>
          <a:prstGeom prst="rect">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6000" b="1">
                <a:latin typeface="Arial Bold" panose="020B0604020202090204" charset="0"/>
                <a:cs typeface="Arial Bold" panose="020B0604020202090204" charset="0"/>
                <a:sym typeface="+mn-ea"/>
              </a:rPr>
              <a:t>5</a:t>
            </a:r>
          </a:p>
        </p:txBody>
      </p:sp>
      <p:sp>
        <p:nvSpPr>
          <p:cNvPr id="9" name="矩形 8"/>
          <p:cNvSpPr/>
          <p:nvPr>
            <p:custDataLst>
              <p:tags r:id="rId6"/>
            </p:custDataLst>
          </p:nvPr>
        </p:nvSpPr>
        <p:spPr>
          <a:xfrm>
            <a:off x="7416800" y="9643110"/>
            <a:ext cx="1440180" cy="1440180"/>
          </a:xfrm>
          <a:prstGeom prst="rect">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6000" b="1">
                <a:latin typeface="Arial Bold" panose="020B0604020202090204" charset="0"/>
                <a:cs typeface="Arial Bold" panose="020B0604020202090204" charset="0"/>
                <a:sym typeface="+mn-ea"/>
              </a:rPr>
              <a:t>4</a:t>
            </a:r>
          </a:p>
        </p:txBody>
      </p:sp>
      <p:sp>
        <p:nvSpPr>
          <p:cNvPr id="12" name="矩形 11"/>
          <p:cNvSpPr/>
          <p:nvPr>
            <p:custDataLst>
              <p:tags r:id="rId7"/>
            </p:custDataLst>
          </p:nvPr>
        </p:nvSpPr>
        <p:spPr>
          <a:xfrm>
            <a:off x="7416800" y="4114800"/>
            <a:ext cx="1440180" cy="1440180"/>
          </a:xfrm>
          <a:prstGeom prst="rect">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en-US" altLang="zh-CN" sz="6000" b="1">
                <a:latin typeface="Arial Bold" panose="020B0604020202090204" charset="0"/>
                <a:cs typeface="Arial Bold" panose="020B0604020202090204" charset="0"/>
                <a:sym typeface="+mn-ea"/>
              </a:rPr>
              <a:t>1</a:t>
            </a:r>
          </a:p>
        </p:txBody>
      </p:sp>
      <p:sp>
        <p:nvSpPr>
          <p:cNvPr id="20" name="文本框 19"/>
          <p:cNvSpPr txBox="1"/>
          <p:nvPr>
            <p:custDataLst>
              <p:tags r:id="rId8"/>
            </p:custDataLst>
          </p:nvPr>
        </p:nvSpPr>
        <p:spPr>
          <a:xfrm>
            <a:off x="9207500" y="8078470"/>
            <a:ext cx="7811135" cy="1106805"/>
          </a:xfrm>
          <a:prstGeom prst="rect">
            <a:avLst/>
          </a:prstGeom>
          <a:noFill/>
        </p:spPr>
        <p:txBody>
          <a:bodyPr wrap="square" rtlCol="0">
            <a:spAutoFit/>
          </a:bodyPr>
          <a:lstStyle/>
          <a:p>
            <a:pPr>
              <a:buNone/>
            </a:pPr>
            <a:r>
              <a:rPr lang="zh-CN" altLang="en-US" sz="6600" b="1">
                <a:solidFill>
                  <a:srgbClr val="35729C"/>
                </a:solidFill>
                <a:cs typeface="微软雅黑" panose="020B0503020204020204" pitchFamily="34" charset="-122"/>
                <a:sym typeface="+mn-ea"/>
              </a:rPr>
              <a:t>优秀建造品质工程</a:t>
            </a:r>
            <a:endParaRPr lang="zh-CN" altLang="en-US" sz="6600" b="1">
              <a:solidFill>
                <a:srgbClr val="35729C"/>
              </a:solidFill>
              <a:cs typeface="微软雅黑" panose="020B0503020204020204" pitchFamily="34" charset="-122"/>
            </a:endParaRPr>
          </a:p>
        </p:txBody>
      </p:sp>
      <p:sp>
        <p:nvSpPr>
          <p:cNvPr id="21" name="文本框 20"/>
          <p:cNvSpPr txBox="1"/>
          <p:nvPr>
            <p:custDataLst>
              <p:tags r:id="rId9"/>
            </p:custDataLst>
          </p:nvPr>
        </p:nvSpPr>
        <p:spPr>
          <a:xfrm>
            <a:off x="9207500" y="9976485"/>
            <a:ext cx="8635365" cy="1106805"/>
          </a:xfrm>
          <a:prstGeom prst="rect">
            <a:avLst/>
          </a:prstGeom>
          <a:noFill/>
        </p:spPr>
        <p:txBody>
          <a:bodyPr wrap="square" rtlCol="0">
            <a:spAutoFit/>
          </a:bodyPr>
          <a:lstStyle/>
          <a:p>
            <a:pPr>
              <a:buNone/>
            </a:pPr>
            <a:r>
              <a:rPr lang="zh-CN" altLang="en-US" sz="6600" b="1">
                <a:solidFill>
                  <a:srgbClr val="35729C"/>
                </a:solidFill>
                <a:cs typeface="微软雅黑" panose="020B0503020204020204" pitchFamily="34" charset="-122"/>
                <a:sym typeface="+mn-ea"/>
              </a:rPr>
              <a:t>智慧工地科技应用</a:t>
            </a:r>
            <a:endParaRPr lang="zh-CN" altLang="en-US" sz="6600" b="1">
              <a:solidFill>
                <a:srgbClr val="35729C"/>
              </a:solidFill>
              <a:cs typeface="微软雅黑" panose="020B0503020204020204" pitchFamily="34" charset="-122"/>
            </a:endParaRPr>
          </a:p>
        </p:txBody>
      </p:sp>
      <p:sp>
        <p:nvSpPr>
          <p:cNvPr id="23" name="文本框 22"/>
          <p:cNvSpPr txBox="1"/>
          <p:nvPr>
            <p:custDataLst>
              <p:tags r:id="rId10"/>
            </p:custDataLst>
          </p:nvPr>
        </p:nvSpPr>
        <p:spPr>
          <a:xfrm>
            <a:off x="9207500" y="11781790"/>
            <a:ext cx="5538470" cy="1106805"/>
          </a:xfrm>
          <a:prstGeom prst="rect">
            <a:avLst/>
          </a:prstGeom>
          <a:noFill/>
        </p:spPr>
        <p:txBody>
          <a:bodyPr wrap="square" rtlCol="0">
            <a:spAutoFit/>
          </a:bodyPr>
          <a:lstStyle/>
          <a:p>
            <a:pPr algn="l">
              <a:buNone/>
            </a:pPr>
            <a:r>
              <a:rPr lang="zh-CN" altLang="en-US" sz="6600" b="1">
                <a:solidFill>
                  <a:srgbClr val="35729C"/>
                </a:solidFill>
                <a:cs typeface="微软雅黑" panose="020B0503020204020204" pitchFamily="34" charset="-122"/>
                <a:sym typeface="+mn-ea"/>
              </a:rPr>
              <a:t>党建引领</a:t>
            </a:r>
            <a:endParaRPr lang="zh-CN" altLang="en-US" sz="6600" b="1">
              <a:solidFill>
                <a:srgbClr val="35729C"/>
              </a:solidFill>
              <a:cs typeface="微软雅黑" panose="020B0503020204020204" pitchFamily="34" charset="-122"/>
            </a:endParaRPr>
          </a:p>
        </p:txBody>
      </p:sp>
      <p:sp>
        <p:nvSpPr>
          <p:cNvPr id="24" name="文本框 23"/>
          <p:cNvSpPr txBox="1"/>
          <p:nvPr>
            <p:custDataLst>
              <p:tags r:id="rId11"/>
            </p:custDataLst>
          </p:nvPr>
        </p:nvSpPr>
        <p:spPr>
          <a:xfrm>
            <a:off x="9207500" y="6089015"/>
            <a:ext cx="9488805" cy="1106805"/>
          </a:xfrm>
          <a:prstGeom prst="rect">
            <a:avLst/>
          </a:prstGeom>
          <a:noFill/>
        </p:spPr>
        <p:txBody>
          <a:bodyPr wrap="square" rtlCol="0">
            <a:spAutoFit/>
          </a:bodyPr>
          <a:lstStyle/>
          <a:p>
            <a:pPr algn="l">
              <a:buNone/>
            </a:pPr>
            <a:r>
              <a:rPr lang="zh-CN" altLang="en-US" sz="6600" b="1">
                <a:solidFill>
                  <a:srgbClr val="35729C"/>
                </a:solidFill>
                <a:cs typeface="微软雅黑" panose="020B0503020204020204" pitchFamily="34" charset="-122"/>
                <a:sym typeface="+mn-ea"/>
              </a:rPr>
              <a:t>安全施工文明工地</a:t>
            </a:r>
            <a:endParaRPr lang="zh-CN" altLang="en-US" sz="6600" b="1">
              <a:solidFill>
                <a:srgbClr val="35729C"/>
              </a:solidFill>
              <a:cs typeface="微软雅黑" panose="020B0503020204020204" pitchFamily="34" charset="-122"/>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850265"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安全施工</a:t>
            </a:r>
            <a:r>
              <a:rPr lang="en-US" altLang="zh-CN" sz="5080" b="1" dirty="0">
                <a:solidFill>
                  <a:srgbClr val="FFFFFF"/>
                </a:solidFill>
                <a:latin typeface="+mn-ea"/>
                <a:cs typeface="+mn-ea"/>
              </a:rPr>
              <a:t>-</a:t>
            </a:r>
            <a:r>
              <a:rPr lang="zh-CN" altLang="en-US" sz="5080" b="1" dirty="0">
                <a:solidFill>
                  <a:srgbClr val="FFFFFF"/>
                </a:solidFill>
                <a:latin typeface="+mn-ea"/>
                <a:cs typeface="+mn-ea"/>
              </a:rPr>
              <a:t>高空防护</a:t>
            </a:r>
          </a:p>
        </p:txBody>
      </p:sp>
      <p:pic>
        <p:nvPicPr>
          <p:cNvPr id="2" name="图片 1" descr="c4e386178956bfc92ed95e1f8001eff"/>
          <p:cNvPicPr/>
          <p:nvPr/>
        </p:nvPicPr>
        <p:blipFill>
          <a:blip r:embed="rId5" cstate="screen">
            <a:extLst>
              <a:ext uri="{28A0092B-C50C-407E-A947-70E740481C1C}">
                <a14:useLocalDpi xmlns:a14="http://schemas.microsoft.com/office/drawing/2010/main"/>
              </a:ext>
            </a:extLst>
          </a:blip>
          <a:stretch>
            <a:fillRect/>
          </a:stretch>
        </p:blipFill>
        <p:spPr>
          <a:xfrm>
            <a:off x="3127375" y="8018780"/>
            <a:ext cx="7200000" cy="5400000"/>
          </a:xfrm>
          <a:prstGeom prst="rect">
            <a:avLst/>
          </a:prstGeom>
          <a:effectLst>
            <a:outerShdw blurRad="50800" dist="38100" dir="18900000" algn="bl" rotWithShape="0">
              <a:prstClr val="black">
                <a:alpha val="40000"/>
              </a:prstClr>
            </a:outerShdw>
          </a:effectLst>
        </p:spPr>
      </p:pic>
      <p:pic>
        <p:nvPicPr>
          <p:cNvPr id="3" name="图片 2" descr="d09a33b1acf419858bad2e4f0801e8a"/>
          <p:cNvPicPr/>
          <p:nvPr/>
        </p:nvPicPr>
        <p:blipFill>
          <a:blip r:embed="rId6" cstate="screen">
            <a:extLst>
              <a:ext uri="{28A0092B-C50C-407E-A947-70E740481C1C}">
                <a14:useLocalDpi xmlns:a14="http://schemas.microsoft.com/office/drawing/2010/main"/>
              </a:ext>
            </a:extLst>
          </a:blip>
          <a:stretch>
            <a:fillRect/>
          </a:stretch>
        </p:blipFill>
        <p:spPr>
          <a:xfrm>
            <a:off x="13272135" y="8018780"/>
            <a:ext cx="7200000" cy="540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409700" y="2794000"/>
            <a:ext cx="20008850" cy="4648835"/>
          </a:xfrm>
          <a:prstGeom prst="rect">
            <a:avLst/>
          </a:prstGeom>
          <a:noFill/>
          <a:ln w="25400" cmpd="sng">
            <a:solidFill>
              <a:schemeClr val="accent1">
                <a:shade val="50000"/>
              </a:schemeClr>
            </a:solidFill>
            <a:prstDash val="sysDot"/>
          </a:ln>
        </p:spPr>
        <p:txBody>
          <a:bodyPr wrap="square" rtlCol="0">
            <a:noAutofit/>
          </a:bodyPr>
          <a:lstStyle/>
          <a:p>
            <a:pPr indent="0" algn="l">
              <a:buFont typeface="Wingdings" panose="05000000000000000000" charset="0"/>
              <a:buNone/>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消防演练的终极目的，是将静态的消防知识、纸面的应急预案，转化为组织与个人在真实火灾威胁下的动态生存能力。</a:t>
            </a:r>
          </a:p>
          <a:p>
            <a:pPr marL="285750" indent="-285750" algn="l">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没有演练的预案是</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一张纸</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人们不知道如何执行。</a:t>
            </a:r>
          </a:p>
          <a:p>
            <a:pPr marL="285750" indent="-285750" algn="l">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没有演练的培训是</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空谈</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技能只停留在理论上。</a:t>
            </a:r>
          </a:p>
          <a:p>
            <a:pPr marL="285750" indent="-285750" algn="l">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没有演练的设施是</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摆设</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可能关键时无法使用。</a:t>
            </a:r>
          </a:p>
          <a:p>
            <a:pPr algn="l"/>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因此，一次成功的消防演练，其价值不在于过程的完美无缺，而在于暴露问题、锻炼队伍、修正体系，为应对真实的、不可预测的火灾事故做好最扎实的准备。它与之前提到的</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不定期安全检查</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相辅相成，共同构成了项目主动、动态、有韧性的安全防御体系。</a:t>
            </a:r>
          </a:p>
          <a:p>
            <a:pPr marL="285750" indent="-285750" algn="l">
              <a:buFont typeface="Wingdings" panose="05000000000000000000" charset="0"/>
              <a:buChar char="Ø"/>
            </a:pPr>
            <a:endPar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安全施工</a:t>
            </a:r>
            <a:r>
              <a:rPr lang="en-US" altLang="zh-CN" sz="5080" b="1" dirty="0">
                <a:solidFill>
                  <a:srgbClr val="FFFFFF"/>
                </a:solidFill>
                <a:latin typeface="+mn-ea"/>
                <a:cs typeface="+mn-ea"/>
              </a:rPr>
              <a:t>-</a:t>
            </a:r>
            <a:r>
              <a:rPr lang="zh-CN" altLang="en-US" sz="5080" b="1" dirty="0">
                <a:solidFill>
                  <a:srgbClr val="FFFFFF"/>
                </a:solidFill>
                <a:latin typeface="+mn-ea"/>
                <a:cs typeface="+mn-ea"/>
              </a:rPr>
              <a:t>不定期抽查</a:t>
            </a:r>
          </a:p>
        </p:txBody>
      </p:sp>
      <p:pic>
        <p:nvPicPr>
          <p:cNvPr id="2" name="图片 1" descr="a00cbf22d851f8f24ee333a5c3b602f"/>
          <p:cNvPicPr/>
          <p:nvPr/>
        </p:nvPicPr>
        <p:blipFill>
          <a:blip r:embed="rId5" cstate="screen">
            <a:extLst>
              <a:ext uri="{28A0092B-C50C-407E-A947-70E740481C1C}">
                <a14:useLocalDpi xmlns:a14="http://schemas.microsoft.com/office/drawing/2010/main"/>
              </a:ext>
            </a:extLst>
          </a:blip>
          <a:stretch>
            <a:fillRect/>
          </a:stretch>
        </p:blipFill>
        <p:spPr>
          <a:xfrm>
            <a:off x="6959600" y="8540750"/>
            <a:ext cx="5039995" cy="4320000"/>
          </a:xfrm>
          <a:prstGeom prst="rect">
            <a:avLst/>
          </a:prstGeom>
          <a:effectLst>
            <a:outerShdw blurRad="50800" dist="38100" dir="18900000" algn="bl" rotWithShape="0">
              <a:prstClr val="black">
                <a:alpha val="40000"/>
              </a:prstClr>
            </a:outerShdw>
          </a:effectLst>
        </p:spPr>
      </p:pic>
      <p:pic>
        <p:nvPicPr>
          <p:cNvPr id="3" name="图片 2" descr="a67a4f81cfc087eda496cd6bbf37d22"/>
          <p:cNvPicPr/>
          <p:nvPr/>
        </p:nvPicPr>
        <p:blipFill>
          <a:blip r:embed="rId6" cstate="screen">
            <a:extLst>
              <a:ext uri="{28A0092B-C50C-407E-A947-70E740481C1C}">
                <a14:useLocalDpi xmlns:a14="http://schemas.microsoft.com/office/drawing/2010/main"/>
              </a:ext>
            </a:extLst>
          </a:blip>
          <a:stretch>
            <a:fillRect/>
          </a:stretch>
        </p:blipFill>
        <p:spPr>
          <a:xfrm>
            <a:off x="12460605" y="8540750"/>
            <a:ext cx="5040000" cy="4320000"/>
          </a:xfrm>
          <a:prstGeom prst="rect">
            <a:avLst/>
          </a:prstGeom>
          <a:effectLst>
            <a:outerShdw blurRad="50800" dist="38100" dir="18900000" algn="bl" rotWithShape="0">
              <a:prstClr val="black">
                <a:alpha val="40000"/>
              </a:prstClr>
            </a:outerShdw>
          </a:effectLst>
        </p:spPr>
      </p:pic>
      <p:pic>
        <p:nvPicPr>
          <p:cNvPr id="7" name="图片 6" descr="df02140167fc39b7c07048030b1fa66"/>
          <p:cNvPicPr/>
          <p:nvPr/>
        </p:nvPicPr>
        <p:blipFill>
          <a:blip r:embed="rId7" cstate="screen">
            <a:extLst>
              <a:ext uri="{28A0092B-C50C-407E-A947-70E740481C1C}">
                <a14:useLocalDpi xmlns:a14="http://schemas.microsoft.com/office/drawing/2010/main"/>
              </a:ext>
            </a:extLst>
          </a:blip>
          <a:stretch>
            <a:fillRect/>
          </a:stretch>
        </p:blipFill>
        <p:spPr>
          <a:xfrm flipH="1">
            <a:off x="17961610" y="8540750"/>
            <a:ext cx="5040000" cy="4320000"/>
          </a:xfrm>
          <a:prstGeom prst="rect">
            <a:avLst/>
          </a:prstGeom>
          <a:effectLst>
            <a:outerShdw blurRad="50800" dist="38100" dir="18900000" algn="bl" rotWithShape="0">
              <a:prstClr val="black">
                <a:alpha val="40000"/>
              </a:prstClr>
            </a:outerShdw>
          </a:effectLst>
        </p:spPr>
      </p:pic>
      <p:pic>
        <p:nvPicPr>
          <p:cNvPr id="9" name="图片 8" descr="341acf7cf35bae65362d618d3713a75"/>
          <p:cNvPicPr/>
          <p:nvPr/>
        </p:nvPicPr>
        <p:blipFill>
          <a:blip r:embed="rId8" cstate="screen">
            <a:extLst>
              <a:ext uri="{28A0092B-C50C-407E-A947-70E740481C1C}">
                <a14:useLocalDpi xmlns:a14="http://schemas.microsoft.com/office/drawing/2010/main"/>
              </a:ext>
            </a:extLst>
          </a:blip>
          <a:stretch>
            <a:fillRect/>
          </a:stretch>
        </p:blipFill>
        <p:spPr>
          <a:xfrm>
            <a:off x="1363980" y="8540750"/>
            <a:ext cx="5040000" cy="432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375410" y="2280285"/>
            <a:ext cx="21123275" cy="5226685"/>
          </a:xfrm>
          <a:prstGeom prst="rect">
            <a:avLst/>
          </a:prstGeom>
          <a:noFill/>
          <a:ln w="25400" cmpd="sng">
            <a:solidFill>
              <a:schemeClr val="accent1">
                <a:shade val="50000"/>
              </a:schemeClr>
            </a:solidFill>
            <a:prstDash val="sysDot"/>
          </a:ln>
        </p:spPr>
        <p:txBody>
          <a:bodyPr wrap="square" rtlCol="0">
            <a:noAutofit/>
          </a:bodyPr>
          <a:lstStyle/>
          <a:p>
            <a:pPr indent="0" algn="ctr" fontAlgn="auto">
              <a:lnSpc>
                <a:spcPct val="150000"/>
              </a:lnSpc>
              <a:buFont typeface="Wingdings" panose="05000000000000000000" charset="0"/>
              <a:buNone/>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静态合规</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到</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动态韧性</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定期检查像是</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体检</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，保证基础健康。</a:t>
            </a:r>
          </a:p>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不定期检查</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研讨</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则像是</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免疫系统的持续巡逻与快速反应</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p>
          <a:p>
            <a:pPr algn="l" fontAlgn="auto">
              <a:lnSpc>
                <a:spcPct val="150000"/>
              </a:lnSpc>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它让项目部的安全管理从被动的、纸面的、应对式的状态，转变为主动的、现场的、预警式的动态管理。其最终目的不仅是避免罚款和事故，更是锻造一个能够自我发现、自我纠正、自我提升的、有韧性的安全管理系统，这是现代工程管理水平和企业核心竞争力的重要体现。</a:t>
            </a:r>
            <a:endPar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850265" y="1913255"/>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endParaRPr lang="zh-CN" altLang="en-US" sz="5080" b="1" dirty="0">
              <a:solidFill>
                <a:srgbClr val="FFFFFF"/>
              </a:solidFill>
              <a:latin typeface="+mn-ea"/>
              <a:cs typeface="+mn-ea"/>
            </a:endParaRPr>
          </a:p>
          <a:p>
            <a:pPr algn="ctr">
              <a:spcBef>
                <a:spcPct val="0"/>
              </a:spcBef>
              <a:spcAft>
                <a:spcPct val="0"/>
              </a:spcAft>
            </a:pPr>
            <a:r>
              <a:rPr lang="zh-CN" altLang="en-US" sz="5080" b="1" dirty="0">
                <a:solidFill>
                  <a:srgbClr val="FFFFFF"/>
                </a:solidFill>
                <a:latin typeface="+mn-ea"/>
                <a:cs typeface="+mn-ea"/>
              </a:rPr>
              <a:t>文明建设</a:t>
            </a:r>
          </a:p>
          <a:p>
            <a:pPr algn="ctr">
              <a:spcBef>
                <a:spcPct val="0"/>
              </a:spcBef>
              <a:spcAft>
                <a:spcPct val="0"/>
              </a:spcAft>
            </a:pPr>
            <a:endParaRPr lang="zh-CN" altLang="en-US" sz="5080" b="1" dirty="0">
              <a:solidFill>
                <a:srgbClr val="FFFFFF"/>
              </a:solidFill>
              <a:latin typeface="+mn-ea"/>
              <a:cs typeface="+mn-ea"/>
            </a:endParaRPr>
          </a:p>
        </p:txBody>
      </p:sp>
      <p:pic>
        <p:nvPicPr>
          <p:cNvPr id="2" name="图片 1" descr="C:/Users/Administrator/Desktop/微信图片_20251223151224_35_2.jpg微信图片_20251223151224_35_2"/>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3742357" y="6535215"/>
            <a:ext cx="7200000" cy="5400000"/>
          </a:xfrm>
          <a:prstGeom prst="rect">
            <a:avLst/>
          </a:prstGeom>
          <a:effectLst>
            <a:outerShdw blurRad="50800" dist="38100" dir="18900000" algn="bl" rotWithShape="0">
              <a:prstClr val="black">
                <a:alpha val="40000"/>
              </a:prstClr>
            </a:outerShdw>
          </a:effectLst>
        </p:spPr>
      </p:pic>
      <p:pic>
        <p:nvPicPr>
          <p:cNvPr id="14" name="图片 13" descr="C:/Users/Administrator/Desktop/微信图片_20251223151307_36_2.jpg微信图片_20251223151307_36_2"/>
          <p:cNvPicPr/>
          <p:nvPr/>
        </p:nvPicPr>
        <p:blipFill>
          <a:blip r:embed="rId6" cstate="screen">
            <a:extLst>
              <a:ext uri="{28A0092B-C50C-407E-A947-70E740481C1C}">
                <a14:useLocalDpi xmlns:a14="http://schemas.microsoft.com/office/drawing/2010/main"/>
              </a:ext>
            </a:extLst>
          </a:blip>
          <a:srcRect/>
          <a:stretch>
            <a:fillRect/>
          </a:stretch>
        </p:blipFill>
        <p:spPr>
          <a:xfrm>
            <a:off x="14178915" y="6535420"/>
            <a:ext cx="7200000" cy="540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4041140" y="2964815"/>
            <a:ext cx="16635730" cy="2355850"/>
          </a:xfrm>
          <a:prstGeom prst="rect">
            <a:avLst/>
          </a:prstGeom>
          <a:noFill/>
          <a:ln w="25400" cmpd="sng">
            <a:solidFill>
              <a:schemeClr val="accent1">
                <a:shade val="50000"/>
              </a:schemeClr>
            </a:solidFill>
            <a:prstDash val="sysDot"/>
          </a:ln>
        </p:spPr>
        <p:txBody>
          <a:bodyPr wrap="square" rtlCol="0">
            <a:noAutofit/>
          </a:bodyPr>
          <a:lstStyle/>
          <a:p>
            <a:pPr fontAlgn="auto">
              <a:lnSpc>
                <a:spcPct val="150000"/>
              </a:lnSpc>
            </a:pPr>
            <a:r>
              <a:rPr lang="zh-CN" altLang="en-US" sz="3200" dirty="0">
                <a:latin typeface="微软雅黑" panose="020B0503020204020204" pitchFamily="34" charset="-122"/>
                <a:ea typeface="微软雅黑" panose="020B0503020204020204" pitchFamily="34" charset="-122"/>
                <a:cs typeface="宋体" panose="02010600030101010101" pitchFamily="2" charset="-122"/>
                <a:sym typeface="+mn-ea"/>
              </a:rPr>
              <a:t>依据《建设工程施工现场消防安全技术规范》等要求，在出入口、通道等关键位置统一、醒目设置应急消防疏散示意图；现场设置供应茶水的休息棚，</a:t>
            </a:r>
            <a:r>
              <a:rPr lang="zh-CN" altLang="en-US" sz="3200" dirty="0">
                <a:latin typeface="微软雅黑" panose="020B0503020204020204" pitchFamily="34" charset="-122"/>
                <a:ea typeface="微软雅黑" panose="020B0503020204020204" pitchFamily="34" charset="-122"/>
                <a:sym typeface="+mn-ea"/>
              </a:rPr>
              <a:t>提供充足的饮用水、防暑降温药品，并设置座椅供短暂休息。</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文明建设</a:t>
            </a:r>
          </a:p>
        </p:txBody>
      </p:sp>
      <p:pic>
        <p:nvPicPr>
          <p:cNvPr id="3" name="图片 2"/>
          <p:cNvPicPr/>
          <p:nvPr/>
        </p:nvPicPr>
        <p:blipFill>
          <a:blip r:embed="rId5" cstate="screen">
            <a:extLst>
              <a:ext uri="{28A0092B-C50C-407E-A947-70E740481C1C}">
                <a14:useLocalDpi xmlns:a14="http://schemas.microsoft.com/office/drawing/2010/main"/>
              </a:ext>
            </a:extLst>
          </a:blip>
          <a:stretch>
            <a:fillRect/>
          </a:stretch>
        </p:blipFill>
        <p:spPr>
          <a:xfrm>
            <a:off x="3850640" y="7399655"/>
            <a:ext cx="7200000" cy="5400000"/>
          </a:xfrm>
          <a:prstGeom prst="rect">
            <a:avLst/>
          </a:prstGeom>
          <a:effectLst>
            <a:outerShdw blurRad="50800" dist="38100" dir="18900000" algn="bl" rotWithShape="0">
              <a:prstClr val="black">
                <a:alpha val="40000"/>
              </a:prstClr>
            </a:outerShdw>
          </a:effectLst>
        </p:spPr>
      </p:pic>
      <p:pic>
        <p:nvPicPr>
          <p:cNvPr id="4" name="图片 3"/>
          <p:cNvPicPr/>
          <p:nvPr/>
        </p:nvPicPr>
        <p:blipFill>
          <a:blip r:embed="rId6"/>
          <a:stretch>
            <a:fillRect/>
          </a:stretch>
        </p:blipFill>
        <p:spPr>
          <a:xfrm>
            <a:off x="13926185" y="7399655"/>
            <a:ext cx="7200000" cy="540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348105" y="2194560"/>
            <a:ext cx="21269960" cy="5205730"/>
          </a:xfrm>
          <a:prstGeom prst="rect">
            <a:avLst/>
          </a:prstGeom>
          <a:noFill/>
          <a:ln w="25400" cmpd="sng">
            <a:solidFill>
              <a:schemeClr val="accent1">
                <a:shade val="50000"/>
              </a:schemeClr>
            </a:solidFill>
            <a:prstDash val="sysDot"/>
          </a:ln>
        </p:spPr>
        <p:txBody>
          <a:bodyPr wrap="square" rtlCol="0">
            <a:noAutofit/>
          </a:bodyPr>
          <a:lstStyle/>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施工场地排水：沿建筑物四周、施工道路旁砌筑排水沟。并布设沉淀池，将污水引入沉淀池沉淀后排入市政管网。</a:t>
            </a:r>
          </a:p>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现场围墙按照无锡市当地要求搭设，围墙宣传由业主统一策划。</a:t>
            </a:r>
          </a:p>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生活区搭设、现场办公区位置场外另行搭设，全部为板房式宿舍，为上下两层，全部消防喷淋和烟感安装到位，食堂和厕所一层为彩钢板搭设并做好防台措施，生活区内不再设置明沟排水，全部暗埋管道，雨水经管道排入市政雨水井。</a:t>
            </a:r>
          </a:p>
          <a:p>
            <a:pPr marL="285750" indent="-285750" algn="l" fontAlgn="auto">
              <a:lnSpc>
                <a:spcPct val="150000"/>
              </a:lnSpc>
              <a:buFont typeface="Wingdings" panose="05000000000000000000" charset="0"/>
              <a:buChar char="Ø"/>
            </a:pP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防台措施为</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20*20</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方管用钢丝绳前后封压连接到地面。</a:t>
            </a:r>
          </a:p>
          <a:p>
            <a:pPr algn="l"/>
            <a:endParaRPr lang="zh-CN" altLang="en-US" sz="3200" dirty="0">
              <a:latin typeface="楷体" panose="02010609060101010101" pitchFamily="49" charset="-122"/>
              <a:ea typeface="楷体" panose="02010609060101010101" pitchFamily="49" charset="-122"/>
              <a:cs typeface="宋体" panose="02010600030101010101" pitchFamily="2" charset="-122"/>
              <a:sym typeface="+mn-ea"/>
            </a:endParaRPr>
          </a:p>
          <a:p>
            <a:pPr marL="285750" indent="-285750" algn="l">
              <a:buFont typeface="Wingdings" panose="05000000000000000000" charset="0"/>
              <a:buChar char="Ø"/>
            </a:pPr>
            <a:endParaRPr lang="en-US" altLang="zh-CN" sz="3200" dirty="0">
              <a:latin typeface="微软雅黑" panose="020B0503020204020204" pitchFamily="34" charset="-122"/>
              <a:ea typeface="微软雅黑" panose="020B0503020204020204" pitchFamily="34" charset="-122"/>
              <a:sym typeface="+mn-ea"/>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431165" y="153924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400" b="1">
                <a:solidFill>
                  <a:schemeClr val="tx1"/>
                </a:solidFill>
                <a:latin typeface="+mn-ea"/>
                <a:cs typeface="+mn-ea"/>
                <a:sym typeface="宋体" panose="02010600030101010101" pitchFamily="2" charset="-122"/>
              </a:rPr>
              <a:t>     </a:t>
            </a: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文明建设</a:t>
            </a:r>
            <a:r>
              <a:rPr lang="en-US" altLang="zh-CN" sz="5080" b="1" dirty="0">
                <a:solidFill>
                  <a:srgbClr val="FFFFFF"/>
                </a:solidFill>
                <a:latin typeface="+mn-ea"/>
                <a:cs typeface="+mn-ea"/>
              </a:rPr>
              <a:t>-</a:t>
            </a:r>
            <a:r>
              <a:rPr lang="zh-CN" altLang="en-US" sz="5080" b="1" dirty="0">
                <a:solidFill>
                  <a:srgbClr val="FFFFFF"/>
                </a:solidFill>
                <a:latin typeface="+mn-ea"/>
                <a:cs typeface="+mn-ea"/>
              </a:rPr>
              <a:t>环保举措</a:t>
            </a:r>
          </a:p>
        </p:txBody>
      </p:sp>
      <p:pic>
        <p:nvPicPr>
          <p:cNvPr id="4" name="图片 3"/>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15130220" y="9077759"/>
            <a:ext cx="5040000" cy="4320000"/>
          </a:xfrm>
          <a:prstGeom prst="rect">
            <a:avLst/>
          </a:prstGeom>
          <a:effectLst>
            <a:outerShdw blurRad="50800" dist="38100" dir="18900000" algn="bl" rotWithShape="0">
              <a:prstClr val="black">
                <a:alpha val="40000"/>
              </a:prstClr>
            </a:outerShdw>
          </a:effectLst>
        </p:spPr>
      </p:pic>
      <p:pic>
        <p:nvPicPr>
          <p:cNvPr id="17" name="图片 16" descr="C:/Users/Administrator/Pictures/微信图片_20251223114445_3_2.jpg微信图片_20251223114445_3_2"/>
          <p:cNvPicPr/>
          <p:nvPr/>
        </p:nvPicPr>
        <p:blipFill>
          <a:blip r:embed="rId6" cstate="screen">
            <a:extLst>
              <a:ext uri="{28A0092B-C50C-407E-A947-70E740481C1C}">
                <a14:useLocalDpi xmlns:a14="http://schemas.microsoft.com/office/drawing/2010/main"/>
              </a:ext>
            </a:extLst>
          </a:blip>
          <a:srcRect/>
          <a:stretch>
            <a:fillRect/>
          </a:stretch>
        </p:blipFill>
        <p:spPr>
          <a:xfrm rot="5400000">
            <a:off x="15490190" y="3928835"/>
            <a:ext cx="4320000" cy="5040000"/>
          </a:xfrm>
          <a:prstGeom prst="rect">
            <a:avLst/>
          </a:prstGeom>
          <a:effectLst>
            <a:outerShdw blurRad="50800" dist="38100" dir="18900000" algn="bl" rotWithShape="0">
              <a:prstClr val="black">
                <a:alpha val="40000"/>
              </a:prstClr>
            </a:outerShdw>
          </a:effectLst>
        </p:spPr>
      </p:pic>
      <p:pic>
        <p:nvPicPr>
          <p:cNvPr id="10" name="图片 9" descr="C:/Users/Administrator/Desktop/微信图片_20251220141728_6_2.jpg微信图片_20251220141728_6_2"/>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9484995" y="9077960"/>
            <a:ext cx="5040000" cy="432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8687435" y="2969895"/>
            <a:ext cx="7009130" cy="550545"/>
          </a:xfrm>
          <a:prstGeom prst="rect">
            <a:avLst/>
          </a:prstGeom>
          <a:noFill/>
          <a:ln w="25400" cmpd="sng">
            <a:solidFill>
              <a:schemeClr val="accent1">
                <a:shade val="50000"/>
              </a:schemeClr>
            </a:solidFill>
            <a:prstDash val="sysDot"/>
          </a:ln>
        </p:spPr>
        <p:txBody>
          <a:bodyPr wrap="square" rtlCol="0">
            <a:noAutofit/>
          </a:bodyPr>
          <a:lstStyle/>
          <a:p>
            <a:pPr indent="266700"/>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施工过程严格落实“六个百分之百”</a:t>
            </a:r>
            <a:endParaRPr lang="zh-CN" altLang="en-US" sz="3200" dirty="0">
              <a:latin typeface="微软雅黑" panose="020B0503020204020204" pitchFamily="34" charset="-122"/>
              <a:ea typeface="微软雅黑" panose="020B0503020204020204" pitchFamily="34" charset="-122"/>
              <a:sym typeface="+mn-ea"/>
            </a:endParaRPr>
          </a:p>
        </p:txBody>
      </p:sp>
      <p:pic>
        <p:nvPicPr>
          <p:cNvPr id="2" name="图片 1" descr="微信图片_20251223131655_4_2"/>
          <p:cNvPicPr/>
          <p:nvPr/>
        </p:nvPicPr>
        <p:blipFill>
          <a:blip r:embed="rId8"/>
          <a:stretch>
            <a:fillRect/>
          </a:stretch>
        </p:blipFill>
        <p:spPr>
          <a:xfrm>
            <a:off x="9484995" y="4295140"/>
            <a:ext cx="5040000" cy="4320000"/>
          </a:xfrm>
          <a:prstGeom prst="rect">
            <a:avLst/>
          </a:prstGeom>
          <a:effectLst>
            <a:outerShdw blurRad="50800" dist="38100" dir="18900000" algn="bl" rotWithShape="0">
              <a:prstClr val="black">
                <a:alpha val="40000"/>
              </a:prstClr>
            </a:outerShdw>
          </a:effectLst>
        </p:spPr>
      </p:pic>
      <p:pic>
        <p:nvPicPr>
          <p:cNvPr id="3" name="图片 2" descr="微信图片_20251223132037_5_2"/>
          <p:cNvPicPr/>
          <p:nvPr/>
        </p:nvPicPr>
        <p:blipFill>
          <a:blip r:embed="rId9" cstate="screen">
            <a:extLst>
              <a:ext uri="{28A0092B-C50C-407E-A947-70E740481C1C}">
                <a14:useLocalDpi xmlns:a14="http://schemas.microsoft.com/office/drawing/2010/main"/>
              </a:ext>
            </a:extLst>
          </a:blip>
          <a:stretch>
            <a:fillRect/>
          </a:stretch>
        </p:blipFill>
        <p:spPr>
          <a:xfrm>
            <a:off x="3839845" y="4295140"/>
            <a:ext cx="5040000" cy="4320000"/>
          </a:xfrm>
          <a:prstGeom prst="rect">
            <a:avLst/>
          </a:prstGeom>
          <a:effectLst>
            <a:outerShdw blurRad="50800" dist="38100" dir="18900000" algn="bl" rotWithShape="0">
              <a:prstClr val="black">
                <a:alpha val="40000"/>
              </a:prstClr>
            </a:outerShdw>
          </a:effectLst>
        </p:spPr>
      </p:pic>
      <p:pic>
        <p:nvPicPr>
          <p:cNvPr id="6" name="图片 5" descr="微信图片_20251223132214_6_2"/>
          <p:cNvPicPr/>
          <p:nvPr/>
        </p:nvPicPr>
        <p:blipFill>
          <a:blip r:embed="rId10" cstate="screen">
            <a:extLst>
              <a:ext uri="{28A0092B-C50C-407E-A947-70E740481C1C}">
                <a14:useLocalDpi xmlns:a14="http://schemas.microsoft.com/office/drawing/2010/main"/>
              </a:ext>
            </a:extLst>
          </a:blip>
          <a:stretch>
            <a:fillRect/>
          </a:stretch>
        </p:blipFill>
        <p:spPr>
          <a:xfrm>
            <a:off x="3839845" y="9077960"/>
            <a:ext cx="5040000" cy="432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altLang="zh-CN"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495" y="1050925"/>
            <a:ext cx="8414385" cy="1143635"/>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文明建设</a:t>
            </a:r>
            <a:r>
              <a:rPr lang="en-US" altLang="zh-CN" sz="5080" b="1" dirty="0">
                <a:solidFill>
                  <a:srgbClr val="FFFFFF"/>
                </a:solidFill>
                <a:latin typeface="+mn-ea"/>
                <a:cs typeface="+mn-ea"/>
              </a:rPr>
              <a:t>-</a:t>
            </a:r>
            <a:r>
              <a:rPr lang="zh-CN" sz="5080" b="1" dirty="0">
                <a:solidFill>
                  <a:srgbClr val="FFFFFF"/>
                </a:solidFill>
                <a:latin typeface="+mn-ea"/>
                <a:cs typeface="+mn-ea"/>
              </a:rPr>
              <a:t>绿色工地</a:t>
            </a:r>
          </a:p>
        </p:txBody>
      </p:sp>
      <p:pic>
        <p:nvPicPr>
          <p:cNvPr id="6" name="图片 5" descr="微信图片_20251223132830_8_2"/>
          <p:cNvPicPr/>
          <p:nvPr/>
        </p:nvPicPr>
        <p:blipFill>
          <a:blip r:embed="rId5" cstate="screen">
            <a:extLst>
              <a:ext uri="{28A0092B-C50C-407E-A947-70E740481C1C}">
                <a14:useLocalDpi xmlns:a14="http://schemas.microsoft.com/office/drawing/2010/main"/>
              </a:ext>
            </a:extLst>
          </a:blip>
          <a:stretch>
            <a:fillRect/>
          </a:stretch>
        </p:blipFill>
        <p:spPr>
          <a:xfrm>
            <a:off x="3816350" y="3963035"/>
            <a:ext cx="5040000" cy="4320000"/>
          </a:xfrm>
          <a:prstGeom prst="rect">
            <a:avLst/>
          </a:prstGeom>
          <a:effectLst>
            <a:outerShdw blurRad="50800" dist="38100" dir="18900000" algn="bl" rotWithShape="0">
              <a:prstClr val="black">
                <a:alpha val="40000"/>
              </a:prstClr>
            </a:outerShdw>
          </a:effectLst>
        </p:spPr>
      </p:pic>
      <p:pic>
        <p:nvPicPr>
          <p:cNvPr id="7" name="图片 6" descr="微信图片_20251223132834_9_2"/>
          <p:cNvPicPr/>
          <p:nvPr/>
        </p:nvPicPr>
        <p:blipFill>
          <a:blip r:embed="rId6" cstate="screen">
            <a:extLst>
              <a:ext uri="{28A0092B-C50C-407E-A947-70E740481C1C}">
                <a14:useLocalDpi xmlns:a14="http://schemas.microsoft.com/office/drawing/2010/main"/>
              </a:ext>
            </a:extLst>
          </a:blip>
          <a:stretch>
            <a:fillRect/>
          </a:stretch>
        </p:blipFill>
        <p:spPr>
          <a:xfrm rot="5400000" flipV="1">
            <a:off x="10031045" y="3603035"/>
            <a:ext cx="4320000" cy="5040000"/>
          </a:xfrm>
          <a:prstGeom prst="rect">
            <a:avLst/>
          </a:prstGeom>
          <a:effectLst>
            <a:outerShdw blurRad="50800" dist="38100" dir="18900000" algn="bl" rotWithShape="0">
              <a:prstClr val="black">
                <a:alpha val="40000"/>
              </a:prstClr>
            </a:outerShdw>
          </a:effectLst>
        </p:spPr>
      </p:pic>
      <p:pic>
        <p:nvPicPr>
          <p:cNvPr id="9" name="图片 8" descr="微信图片_20251223132838_10_2"/>
          <p:cNvPicPr/>
          <p:nvPr/>
        </p:nvPicPr>
        <p:blipFill>
          <a:blip r:embed="rId7" cstate="screen">
            <a:extLst>
              <a:ext uri="{28A0092B-C50C-407E-A947-70E740481C1C}">
                <a14:useLocalDpi xmlns:a14="http://schemas.microsoft.com/office/drawing/2010/main"/>
              </a:ext>
            </a:extLst>
          </a:blip>
          <a:stretch>
            <a:fillRect/>
          </a:stretch>
        </p:blipFill>
        <p:spPr>
          <a:xfrm>
            <a:off x="15525750" y="3963035"/>
            <a:ext cx="5040000" cy="4320000"/>
          </a:xfrm>
          <a:prstGeom prst="rect">
            <a:avLst/>
          </a:prstGeom>
          <a:effectLst>
            <a:outerShdw blurRad="50800" dist="38100" dir="18900000" algn="bl" rotWithShape="0">
              <a:prstClr val="black">
                <a:alpha val="40000"/>
              </a:prstClr>
            </a:outerShdw>
          </a:effectLst>
        </p:spPr>
      </p:pic>
      <p:pic>
        <p:nvPicPr>
          <p:cNvPr id="10" name="图片 9" descr="微信图片_20251223132842_11_2"/>
          <p:cNvPicPr/>
          <p:nvPr/>
        </p:nvPicPr>
        <p:blipFill>
          <a:blip r:embed="rId8" cstate="screen">
            <a:extLst>
              <a:ext uri="{28A0092B-C50C-407E-A947-70E740481C1C}">
                <a14:useLocalDpi xmlns:a14="http://schemas.microsoft.com/office/drawing/2010/main"/>
              </a:ext>
            </a:extLst>
          </a:blip>
          <a:stretch>
            <a:fillRect/>
          </a:stretch>
        </p:blipFill>
        <p:spPr>
          <a:xfrm>
            <a:off x="9671050" y="8539480"/>
            <a:ext cx="5040000" cy="4320000"/>
          </a:xfrm>
          <a:prstGeom prst="rect">
            <a:avLst/>
          </a:prstGeom>
          <a:effectLst>
            <a:outerShdw blurRad="50800" dist="38100" dir="18900000" algn="bl" rotWithShape="0">
              <a:prstClr val="black">
                <a:alpha val="40000"/>
              </a:prstClr>
            </a:outerShdw>
          </a:effectLst>
        </p:spPr>
      </p:pic>
      <p:pic>
        <p:nvPicPr>
          <p:cNvPr id="11" name="图片 10" descr="微信图片_20251223132845_12_2"/>
          <p:cNvPicPr/>
          <p:nvPr/>
        </p:nvPicPr>
        <p:blipFill>
          <a:blip r:embed="rId9" cstate="screen">
            <a:extLst>
              <a:ext uri="{28A0092B-C50C-407E-A947-70E740481C1C}">
                <a14:useLocalDpi xmlns:a14="http://schemas.microsoft.com/office/drawing/2010/main"/>
              </a:ext>
            </a:extLst>
          </a:blip>
          <a:stretch>
            <a:fillRect/>
          </a:stretch>
        </p:blipFill>
        <p:spPr>
          <a:xfrm rot="5400000">
            <a:off x="4176663" y="8179162"/>
            <a:ext cx="4320000" cy="5040000"/>
          </a:xfrm>
          <a:prstGeom prst="rect">
            <a:avLst/>
          </a:prstGeom>
          <a:effectLst>
            <a:outerShdw blurRad="50800" dist="38100" dir="18900000" algn="bl" rotWithShape="0">
              <a:prstClr val="black">
                <a:alpha val="40000"/>
              </a:prstClr>
            </a:outerShdw>
          </a:effectLst>
        </p:spPr>
      </p:pic>
      <p:pic>
        <p:nvPicPr>
          <p:cNvPr id="12" name="图片 11" descr="微信图片_20251223133133_13_2"/>
          <p:cNvPicPr/>
          <p:nvPr/>
        </p:nvPicPr>
        <p:blipFill>
          <a:blip r:embed="rId10" cstate="screen">
            <a:extLst>
              <a:ext uri="{28A0092B-C50C-407E-A947-70E740481C1C}">
                <a14:useLocalDpi xmlns:a14="http://schemas.microsoft.com/office/drawing/2010/main"/>
              </a:ext>
            </a:extLst>
          </a:blip>
          <a:stretch>
            <a:fillRect/>
          </a:stretch>
        </p:blipFill>
        <p:spPr>
          <a:xfrm>
            <a:off x="15525750" y="8539480"/>
            <a:ext cx="5040000" cy="432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3826510" y="2256155"/>
            <a:ext cx="16756380" cy="1592580"/>
          </a:xfrm>
          <a:prstGeom prst="rect">
            <a:avLst/>
          </a:prstGeom>
          <a:noFill/>
          <a:ln w="25400" cmpd="sng">
            <a:solidFill>
              <a:schemeClr val="accent1">
                <a:shade val="50000"/>
              </a:schemeClr>
            </a:solidFill>
            <a:prstDash val="sysDot"/>
          </a:ln>
        </p:spPr>
        <p:txBody>
          <a:bodyPr wrap="square" rtlCol="0">
            <a:noAutofit/>
          </a:bodyPr>
          <a:lstStyle/>
          <a:p>
            <a:pPr indent="266700" fontAlgn="auto">
              <a:lnSpc>
                <a:spcPct val="150000"/>
              </a:lnSpc>
            </a:pPr>
            <a:r>
              <a:rPr lang="zh-CN" altLang="en-US" sz="3200" dirty="0">
                <a:latin typeface="微软雅黑" panose="020B0503020204020204" pitchFamily="34" charset="-122"/>
                <a:ea typeface="微软雅黑" panose="020B0503020204020204" pitchFamily="34" charset="-122"/>
                <a:sym typeface="+mn-ea"/>
              </a:rPr>
              <a:t>绿色工地的意义远超</a:t>
            </a:r>
            <a:r>
              <a:rPr lang="en-US" altLang="zh-CN" sz="3200" dirty="0">
                <a:latin typeface="微软雅黑" panose="020B0503020204020204" pitchFamily="34" charset="-122"/>
                <a:ea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sym typeface="+mn-ea"/>
              </a:rPr>
              <a:t>不污染</a:t>
            </a:r>
            <a:r>
              <a:rPr lang="en-US" altLang="zh-CN" sz="3200" dirty="0">
                <a:latin typeface="微软雅黑" panose="020B0503020204020204" pitchFamily="34" charset="-122"/>
                <a:ea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sym typeface="+mn-ea"/>
              </a:rPr>
              <a:t>的底线要求。它是建筑企业履行社会责任、规避政策风险、降低运营成本、并塑造未来竞争优势的战略选择。</a:t>
            </a:r>
          </a:p>
        </p:txBody>
      </p:sp>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grpSp>
        <p:nvGrpSpPr>
          <p:cNvPr id="23" name="组合 22"/>
          <p:cNvGrpSpPr/>
          <p:nvPr/>
        </p:nvGrpSpPr>
        <p:grpSpPr>
          <a:xfrm>
            <a:off x="4282176" y="4671060"/>
            <a:ext cx="15820886" cy="6220852"/>
            <a:chOff x="6282" y="3205"/>
            <a:chExt cx="8319" cy="3271"/>
          </a:xfrm>
        </p:grpSpPr>
        <p:sp>
          <p:nvSpPr>
            <p:cNvPr id="24" name="矩形 23"/>
            <p:cNvSpPr/>
            <p:nvPr/>
          </p:nvSpPr>
          <p:spPr bwMode="auto">
            <a:xfrm>
              <a:off x="6282" y="4486"/>
              <a:ext cx="8319" cy="1990"/>
            </a:xfrm>
            <a:prstGeom prst="rect">
              <a:avLst/>
            </a:prstGeom>
            <a:ln>
              <a:noFill/>
            </a:ln>
          </p:spPr>
          <p:txBody>
            <a:bodyPr wrap="square">
              <a:spAutoFit/>
            </a:bodyPr>
            <a:lstStyle/>
            <a:p>
              <a:pPr algn="dist">
                <a:defRPr/>
              </a:pPr>
              <a:r>
                <a:rPr lang="zh-CN" altLang="en-US" sz="12000" b="1">
                  <a:solidFill>
                    <a:srgbClr val="35729C"/>
                  </a:solidFill>
                  <a:cs typeface="微软雅黑" panose="020B0503020204020204" pitchFamily="34" charset="-122"/>
                  <a:sym typeface="+mn-ea"/>
                </a:rPr>
                <a:t>优秀建造品质工程</a:t>
              </a:r>
              <a:endParaRPr lang="zh-CN" altLang="en-US" sz="12000" b="1">
                <a:solidFill>
                  <a:srgbClr val="35729C"/>
                </a:solidFill>
                <a:cs typeface="微软雅黑" panose="020B0503020204020204" pitchFamily="34" charset="-122"/>
              </a:endParaRPr>
            </a:p>
            <a:p>
              <a:pPr algn="dist">
                <a:defRPr/>
              </a:pPr>
              <a:endParaRPr lang="zh-CN" altLang="en-US" sz="12000" b="1" kern="100">
                <a:solidFill>
                  <a:srgbClr val="35729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圆角矩形 24"/>
            <p:cNvSpPr/>
            <p:nvPr/>
          </p:nvSpPr>
          <p:spPr>
            <a:xfrm>
              <a:off x="9181" y="3205"/>
              <a:ext cx="2315" cy="759"/>
            </a:xfrm>
            <a:prstGeom prst="roundRect">
              <a:avLst>
                <a:gd name="adj" fmla="val 50000"/>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6400" b="1">
                  <a:latin typeface="微软雅黑" panose="020B0503020204020204" pitchFamily="34" charset="-122"/>
                  <a:ea typeface="微软雅黑" panose="020B0503020204020204" pitchFamily="34" charset="-122"/>
                  <a:cs typeface="微软雅黑" panose="020B0503020204020204" pitchFamily="34" charset="-122"/>
                </a:rPr>
                <a:t>3</a:t>
              </a:r>
            </a:p>
          </p:txBody>
        </p:sp>
        <p:cxnSp>
          <p:nvCxnSpPr>
            <p:cNvPr id="29" name="直接连接符 28"/>
            <p:cNvCxnSpPr/>
            <p:nvPr/>
          </p:nvCxnSpPr>
          <p:spPr>
            <a:xfrm>
              <a:off x="7071" y="5505"/>
              <a:ext cx="6739" cy="0"/>
            </a:xfrm>
            <a:prstGeom prst="line">
              <a:avLst/>
            </a:prstGeom>
            <a:ln>
              <a:solidFill>
                <a:srgbClr val="35729C">
                  <a:alpha val="19000"/>
                </a:srgb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工程时间节点</a:t>
            </a:r>
          </a:p>
        </p:txBody>
      </p:sp>
      <p:pic>
        <p:nvPicPr>
          <p:cNvPr id="3" name="图片 2"/>
          <p:cNvPicPr>
            <a:picLocks noChangeAspect="1"/>
          </p:cNvPicPr>
          <p:nvPr/>
        </p:nvPicPr>
        <p:blipFill>
          <a:blip r:embed="rId5"/>
          <a:stretch>
            <a:fillRect/>
          </a:stretch>
        </p:blipFill>
        <p:spPr>
          <a:xfrm>
            <a:off x="1226820" y="2847975"/>
            <a:ext cx="21930360" cy="10003790"/>
          </a:xfrm>
          <a:prstGeom prst="rect">
            <a:avLst/>
          </a:prstGeom>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样板引路</a:t>
            </a:r>
          </a:p>
        </p:txBody>
      </p:sp>
      <p:pic>
        <p:nvPicPr>
          <p:cNvPr id="2" name="图片 1" descr="29a028eae768359c10e4e4090a89d07c"/>
          <p:cNvPicPr/>
          <p:nvPr/>
        </p:nvPicPr>
        <p:blipFill>
          <a:blip r:embed="rId5" cstate="screen">
            <a:extLst>
              <a:ext uri="{28A0092B-C50C-407E-A947-70E740481C1C}">
                <a14:useLocalDpi xmlns:a14="http://schemas.microsoft.com/office/drawing/2010/main"/>
              </a:ext>
            </a:extLst>
          </a:blip>
          <a:stretch>
            <a:fillRect/>
          </a:stretch>
        </p:blipFill>
        <p:spPr>
          <a:xfrm rot="5400000">
            <a:off x="6137043" y="3840707"/>
            <a:ext cx="6480000" cy="5040000"/>
          </a:xfrm>
          <a:prstGeom prst="rect">
            <a:avLst/>
          </a:prstGeom>
          <a:effectLst>
            <a:outerShdw blurRad="50800" dist="38100" dir="18900000" algn="bl" rotWithShape="0">
              <a:prstClr val="black">
                <a:alpha val="40000"/>
              </a:prstClr>
            </a:outerShdw>
          </a:effectLst>
        </p:spPr>
      </p:pic>
      <p:pic>
        <p:nvPicPr>
          <p:cNvPr id="6" name="图片 5" descr="d916ab521d3e6700dea6fb6c62c32e92"/>
          <p:cNvPicPr/>
          <p:nvPr/>
        </p:nvPicPr>
        <p:blipFill>
          <a:blip r:embed="rId6" cstate="screen">
            <a:extLst>
              <a:ext uri="{28A0092B-C50C-407E-A947-70E740481C1C}">
                <a14:useLocalDpi xmlns:a14="http://schemas.microsoft.com/office/drawing/2010/main"/>
              </a:ext>
            </a:extLst>
          </a:blip>
          <a:stretch>
            <a:fillRect/>
          </a:stretch>
        </p:blipFill>
        <p:spPr>
          <a:xfrm rot="5400000">
            <a:off x="11802830" y="3840390"/>
            <a:ext cx="6480000" cy="5040000"/>
          </a:xfrm>
          <a:prstGeom prst="rect">
            <a:avLst/>
          </a:prstGeom>
          <a:effectLst>
            <a:outerShdw blurRad="50800" dist="38100" dir="18900000" algn="bl" rotWithShape="0">
              <a:prstClr val="black">
                <a:alpha val="40000"/>
              </a:prstClr>
            </a:outerShdw>
          </a:effectLst>
        </p:spPr>
      </p:pic>
      <p:pic>
        <p:nvPicPr>
          <p:cNvPr id="7" name="图片 6" descr="b0ce0ad5d22615ffb8c8080acdccd56f"/>
          <p:cNvPicPr/>
          <p:nvPr/>
        </p:nvPicPr>
        <p:blipFill>
          <a:blip r:embed="rId7" cstate="screen">
            <a:extLst>
              <a:ext uri="{28A0092B-C50C-407E-A947-70E740481C1C}">
                <a14:useLocalDpi xmlns:a14="http://schemas.microsoft.com/office/drawing/2010/main"/>
              </a:ext>
            </a:extLst>
          </a:blip>
          <a:stretch>
            <a:fillRect/>
          </a:stretch>
        </p:blipFill>
        <p:spPr>
          <a:xfrm flipH="1">
            <a:off x="18188305" y="3121025"/>
            <a:ext cx="5040000" cy="6480000"/>
          </a:xfrm>
          <a:prstGeom prst="rect">
            <a:avLst/>
          </a:prstGeom>
          <a:effectLst>
            <a:outerShdw blurRad="50800" dist="38100" dir="18900000" algn="bl" rotWithShape="0">
              <a:prstClr val="black">
                <a:alpha val="40000"/>
              </a:prstClr>
            </a:outerShdw>
          </a:effectLst>
        </p:spPr>
      </p:pic>
      <p:pic>
        <p:nvPicPr>
          <p:cNvPr id="10" name="图片 9" descr="478eeac7edef5e011ed3e5e4f0e4a9bc"/>
          <p:cNvPicPr/>
          <p:nvPr/>
        </p:nvPicPr>
        <p:blipFill>
          <a:blip r:embed="rId8" cstate="screen">
            <a:extLst>
              <a:ext uri="{28A0092B-C50C-407E-A947-70E740481C1C}">
                <a14:useLocalDpi xmlns:a14="http://schemas.microsoft.com/office/drawing/2010/main"/>
              </a:ext>
            </a:extLst>
          </a:blip>
          <a:stretch>
            <a:fillRect/>
          </a:stretch>
        </p:blipFill>
        <p:spPr>
          <a:xfrm>
            <a:off x="1372235" y="3121025"/>
            <a:ext cx="5040000" cy="648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503045" y="10331450"/>
            <a:ext cx="21225510" cy="2966085"/>
          </a:xfrm>
          <a:prstGeom prst="rect">
            <a:avLst/>
          </a:prstGeom>
          <a:noFill/>
          <a:ln w="25400" cmpd="sng">
            <a:solidFill>
              <a:schemeClr val="accent1">
                <a:shade val="50000"/>
              </a:schemeClr>
            </a:solidFill>
            <a:prstDash val="sysDot"/>
          </a:ln>
        </p:spPr>
        <p:txBody>
          <a:bodyPr wrap="square" rtlCol="0">
            <a:noAutofit/>
          </a:bodyPr>
          <a:lstStyle/>
          <a:p>
            <a:pPr marL="285750" indent="-285750" fontAlgn="auto">
              <a:lnSpc>
                <a:spcPct val="150000"/>
              </a:lnSpc>
              <a:buFont typeface="Wingdings" panose="05000000000000000000" charset="0"/>
              <a:buChar char="Ø"/>
            </a:pPr>
            <a:r>
              <a:rPr lang="zh-CN" altLang="en-US" sz="3200">
                <a:latin typeface="+mn-ea"/>
              </a:rPr>
              <a:t>工法样板及实体样板是项目质量控制的重要手段，通过实物展示各道工序，帮助工人理解复杂工艺，避免口头或文字交底的不足，对施工标准进行了统一，减少质量通病现象。</a:t>
            </a:r>
          </a:p>
          <a:p>
            <a:pPr marL="285750" indent="-285750" fontAlgn="auto">
              <a:lnSpc>
                <a:spcPct val="150000"/>
              </a:lnSpc>
              <a:buFont typeface="Wingdings" panose="05000000000000000000" charset="0"/>
              <a:buChar char="Ø"/>
            </a:pPr>
            <a:r>
              <a:rPr lang="zh-CN" sz="3200">
                <a:latin typeface="+mn-ea"/>
              </a:rPr>
              <a:t>样板引路制度</a:t>
            </a:r>
            <a:r>
              <a:rPr lang="zh-CN" altLang="en-US" sz="3200">
                <a:latin typeface="+mn-ea"/>
              </a:rPr>
              <a:t>通过实物示范统一施工标准，提前预防质量通病，减少返工浪费，提升效率并节约成本。</a:t>
            </a:r>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样板引路</a:t>
            </a:r>
          </a:p>
        </p:txBody>
      </p:sp>
      <p:pic>
        <p:nvPicPr>
          <p:cNvPr id="2" name="图片 1" descr="C:/Users/Administrator/Desktop/新建文件夹 (2)/63d19aa2216e4d96717e0b062dc4045.jpg63d19aa2216e4d96717e0b062dc4045"/>
          <p:cNvPicPr/>
          <p:nvPr/>
        </p:nvPicPr>
        <p:blipFill>
          <a:blip r:embed="rId5" cstate="screen">
            <a:extLst>
              <a:ext uri="{28A0092B-C50C-407E-A947-70E740481C1C}">
                <a14:useLocalDpi xmlns:a14="http://schemas.microsoft.com/office/drawing/2010/main"/>
              </a:ext>
            </a:extLst>
          </a:blip>
          <a:srcRect/>
          <a:stretch>
            <a:fillRect/>
          </a:stretch>
        </p:blipFill>
        <p:spPr>
          <a:xfrm>
            <a:off x="6828558" y="3326992"/>
            <a:ext cx="5040000" cy="6480000"/>
          </a:xfrm>
          <a:prstGeom prst="rect">
            <a:avLst/>
          </a:prstGeom>
          <a:effectLst>
            <a:outerShdw blurRad="50800" dist="38100" dir="18900000" algn="bl" rotWithShape="0">
              <a:prstClr val="black">
                <a:alpha val="40000"/>
              </a:prstClr>
            </a:outerShdw>
          </a:effectLst>
        </p:spPr>
      </p:pic>
      <p:pic>
        <p:nvPicPr>
          <p:cNvPr id="6" name="图片 5" descr="C:/Users/Administrator/Desktop/新建文件夹 (2)/342cb079078a6eb10b8a616358b494b.jpg342cb079078a6eb10b8a616358b494b"/>
          <p:cNvPicPr/>
          <p:nvPr/>
        </p:nvPicPr>
        <p:blipFill>
          <a:blip r:embed="rId6" cstate="screen">
            <a:extLst>
              <a:ext uri="{28A0092B-C50C-407E-A947-70E740481C1C}">
                <a14:useLocalDpi xmlns:a14="http://schemas.microsoft.com/office/drawing/2010/main"/>
              </a:ext>
            </a:extLst>
          </a:blip>
          <a:srcRect/>
          <a:stretch>
            <a:fillRect/>
          </a:stretch>
        </p:blipFill>
        <p:spPr>
          <a:xfrm>
            <a:off x="12467040" y="3326675"/>
            <a:ext cx="5040000" cy="648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1106805" y="10373360"/>
            <a:ext cx="21998940" cy="2990850"/>
          </a:xfrm>
          <a:prstGeom prst="rect">
            <a:avLst/>
          </a:prstGeom>
          <a:noFill/>
          <a:ln w="25400" cmpd="sng">
            <a:solidFill>
              <a:schemeClr val="accent1">
                <a:shade val="50000"/>
              </a:schemeClr>
            </a:solidFill>
            <a:prstDash val="sysDot"/>
          </a:ln>
        </p:spPr>
        <p:txBody>
          <a:bodyPr wrap="square" rtlCol="0">
            <a:noAutofit/>
          </a:bodyPr>
          <a:lstStyle/>
          <a:p>
            <a:pPr marL="285750" indent="-285750" fontAlgn="auto">
              <a:lnSpc>
                <a:spcPct val="150000"/>
              </a:lnSpc>
              <a:buFont typeface="Wingdings" panose="05000000000000000000" charset="0"/>
              <a:buChar char="Ø"/>
            </a:pPr>
            <a:r>
              <a:rPr lang="zh-CN" altLang="en-US" sz="3200">
                <a:latin typeface="微软雅黑" panose="020B0503020204020204" pitchFamily="34" charset="-122"/>
                <a:ea typeface="微软雅黑" panose="020B0503020204020204" pitchFamily="34" charset="-122"/>
              </a:rPr>
              <a:t>工法样板及实体样板是项目质量控制的重要手段，通过实物展示各道工序，帮助工人理解复杂工艺，避免口头或文字交底的不足，对施工标准进行了统一，减少质量通病现象。</a:t>
            </a:r>
          </a:p>
          <a:p>
            <a:pPr marL="285750" indent="-285750" fontAlgn="auto">
              <a:lnSpc>
                <a:spcPct val="150000"/>
              </a:lnSpc>
              <a:buFont typeface="Wingdings" panose="05000000000000000000" charset="0"/>
              <a:buChar char="Ø"/>
            </a:pPr>
            <a:r>
              <a:rPr lang="zh-CN" sz="3200">
                <a:latin typeface="微软雅黑" panose="020B0503020204020204" pitchFamily="34" charset="-122"/>
                <a:ea typeface="微软雅黑" panose="020B0503020204020204" pitchFamily="34" charset="-122"/>
              </a:rPr>
              <a:t>样板引路制度</a:t>
            </a:r>
            <a:r>
              <a:rPr lang="zh-CN" altLang="en-US" sz="3200">
                <a:latin typeface="微软雅黑" panose="020B0503020204020204" pitchFamily="34" charset="-122"/>
                <a:ea typeface="微软雅黑" panose="020B0503020204020204" pitchFamily="34" charset="-122"/>
              </a:rPr>
              <a:t>通过实物示范统一施工标准，提前预防质量通病，减少返工浪费，提升效率并节约成本。</a:t>
            </a:r>
          </a:p>
        </p:txBody>
      </p:sp>
      <p:pic>
        <p:nvPicPr>
          <p:cNvPr id="11" name="图片 10" descr="6e223d73dd8e67dcaa05f121fb06c219"/>
          <p:cNvPicPr/>
          <p:nvPr/>
        </p:nvPicPr>
        <p:blipFill>
          <a:blip r:embed="rId7" cstate="screen">
            <a:extLst>
              <a:ext uri="{28A0092B-C50C-407E-A947-70E740481C1C}">
                <a14:useLocalDpi xmlns:a14="http://schemas.microsoft.com/office/drawing/2010/main"/>
              </a:ext>
            </a:extLst>
          </a:blip>
          <a:stretch>
            <a:fillRect/>
          </a:stretch>
        </p:blipFill>
        <p:spPr>
          <a:xfrm>
            <a:off x="18065750" y="3326765"/>
            <a:ext cx="5040000" cy="6480000"/>
          </a:xfrm>
          <a:prstGeom prst="rect">
            <a:avLst/>
          </a:prstGeom>
          <a:effectLst>
            <a:outerShdw blurRad="50800" dist="38100" dir="18900000" algn="bl" rotWithShape="0">
              <a:prstClr val="black">
                <a:alpha val="40000"/>
              </a:prstClr>
            </a:outerShdw>
          </a:effectLst>
        </p:spPr>
      </p:pic>
      <p:pic>
        <p:nvPicPr>
          <p:cNvPr id="4" name="图片 3" descr="C:/Users/Administrator/Desktop/微信图片_20251223143830_26_2.jpg微信图片_20251223143830_26_2"/>
          <p:cNvPicPr/>
          <p:nvPr/>
        </p:nvPicPr>
        <p:blipFill>
          <a:blip r:embed="rId8" cstate="screen">
            <a:extLst>
              <a:ext uri="{28A0092B-C50C-407E-A947-70E740481C1C}">
                <a14:useLocalDpi xmlns:a14="http://schemas.microsoft.com/office/drawing/2010/main"/>
              </a:ext>
            </a:extLst>
          </a:blip>
          <a:srcRect/>
          <a:stretch>
            <a:fillRect/>
          </a:stretch>
        </p:blipFill>
        <p:spPr>
          <a:xfrm>
            <a:off x="1190625" y="3326765"/>
            <a:ext cx="5040000" cy="648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grpSp>
        <p:nvGrpSpPr>
          <p:cNvPr id="23" name="组合 22"/>
          <p:cNvGrpSpPr/>
          <p:nvPr/>
        </p:nvGrpSpPr>
        <p:grpSpPr>
          <a:xfrm>
            <a:off x="5782678" y="4671060"/>
            <a:ext cx="12816078" cy="4374185"/>
            <a:chOff x="7071" y="3205"/>
            <a:chExt cx="6739" cy="2300"/>
          </a:xfrm>
        </p:grpSpPr>
        <p:sp>
          <p:nvSpPr>
            <p:cNvPr id="24" name="矩形 23"/>
            <p:cNvSpPr/>
            <p:nvPr/>
          </p:nvSpPr>
          <p:spPr bwMode="auto">
            <a:xfrm>
              <a:off x="7648" y="4486"/>
              <a:ext cx="5585" cy="1019"/>
            </a:xfrm>
            <a:prstGeom prst="rect">
              <a:avLst/>
            </a:prstGeom>
            <a:ln>
              <a:noFill/>
            </a:ln>
          </p:spPr>
          <p:txBody>
            <a:bodyPr wrap="square">
              <a:spAutoFit/>
            </a:bodyPr>
            <a:lstStyle/>
            <a:p>
              <a:pPr algn="dist">
                <a:defRPr/>
              </a:pPr>
              <a:r>
                <a:rPr lang="zh-CN" altLang="en-US" sz="12000" b="1" kern="100">
                  <a:solidFill>
                    <a:srgbClr val="35729C"/>
                  </a:solidFill>
                  <a:latin typeface="微软雅黑" panose="020B0503020204020204" pitchFamily="34" charset="-122"/>
                  <a:ea typeface="微软雅黑" panose="020B0503020204020204" pitchFamily="34" charset="-122"/>
                  <a:cs typeface="微软雅黑" panose="020B0503020204020204" pitchFamily="34" charset="-122"/>
                </a:rPr>
                <a:t>项目概况</a:t>
              </a:r>
            </a:p>
          </p:txBody>
        </p:sp>
        <p:sp>
          <p:nvSpPr>
            <p:cNvPr id="25" name="圆角矩形 24"/>
            <p:cNvSpPr/>
            <p:nvPr/>
          </p:nvSpPr>
          <p:spPr>
            <a:xfrm>
              <a:off x="9181" y="3205"/>
              <a:ext cx="2315" cy="759"/>
            </a:xfrm>
            <a:prstGeom prst="roundRect">
              <a:avLst>
                <a:gd name="adj" fmla="val 50000"/>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6400" b="1">
                  <a:latin typeface="微软雅黑" panose="020B0503020204020204" pitchFamily="34" charset="-122"/>
                  <a:ea typeface="微软雅黑" panose="020B0503020204020204" pitchFamily="34" charset="-122"/>
                  <a:cs typeface="微软雅黑" panose="020B0503020204020204" pitchFamily="34" charset="-122"/>
                </a:rPr>
                <a:t> 1</a:t>
              </a:r>
            </a:p>
          </p:txBody>
        </p:sp>
        <p:cxnSp>
          <p:nvCxnSpPr>
            <p:cNvPr id="29" name="直接连接符 28"/>
            <p:cNvCxnSpPr/>
            <p:nvPr/>
          </p:nvCxnSpPr>
          <p:spPr>
            <a:xfrm>
              <a:off x="7071" y="5505"/>
              <a:ext cx="6739" cy="0"/>
            </a:xfrm>
            <a:prstGeom prst="line">
              <a:avLst/>
            </a:prstGeom>
            <a:ln>
              <a:solidFill>
                <a:srgbClr val="35729C">
                  <a:alpha val="19000"/>
                </a:srgb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方案交底</a:t>
            </a:r>
            <a:r>
              <a:rPr lang="en-US" altLang="zh-CN" sz="5080" b="1" dirty="0">
                <a:solidFill>
                  <a:srgbClr val="FFFFFF"/>
                </a:solidFill>
                <a:latin typeface="+mn-ea"/>
                <a:cs typeface="+mn-ea"/>
              </a:rPr>
              <a:t> </a:t>
            </a:r>
          </a:p>
        </p:txBody>
      </p:sp>
      <p:pic>
        <p:nvPicPr>
          <p:cNvPr id="7" name="图片 6" descr="341acf7cf35bae65362d618d3713a75"/>
          <p:cNvPicPr/>
          <p:nvPr/>
        </p:nvPicPr>
        <p:blipFill>
          <a:blip r:embed="rId5"/>
          <a:stretch>
            <a:fillRect/>
          </a:stretch>
        </p:blipFill>
        <p:spPr>
          <a:xfrm>
            <a:off x="1746885" y="3477895"/>
            <a:ext cx="10655300" cy="8507095"/>
          </a:xfrm>
          <a:prstGeom prst="rect">
            <a:avLst/>
          </a:prstGeom>
          <a:effectLst>
            <a:outerShdw blurRad="50800" dist="38100" dir="18900000" algn="bl" rotWithShape="0">
              <a:prstClr val="black">
                <a:alpha val="40000"/>
              </a:prstClr>
            </a:outerShdw>
          </a:effectLst>
        </p:spPr>
      </p:pic>
      <p:sp>
        <p:nvSpPr>
          <p:cNvPr id="3" name="文本框 2"/>
          <p:cNvSpPr txBox="1"/>
          <p:nvPr/>
        </p:nvSpPr>
        <p:spPr>
          <a:xfrm>
            <a:off x="13167995" y="5513705"/>
            <a:ext cx="9962515" cy="4053205"/>
          </a:xfrm>
          <a:prstGeom prst="rect">
            <a:avLst/>
          </a:prstGeom>
          <a:noFill/>
          <a:ln w="25400" cmpd="sng">
            <a:solidFill>
              <a:schemeClr val="accent1">
                <a:shade val="50000"/>
              </a:schemeClr>
            </a:solidFill>
            <a:prstDash val="sysDot"/>
          </a:ln>
        </p:spPr>
        <p:txBody>
          <a:bodyPr wrap="square" rtlCol="0">
            <a:noAutofit/>
          </a:bodyPr>
          <a:lstStyle/>
          <a:p>
            <a:pPr indent="0" algn="l" fontAlgn="auto">
              <a:lnSpc>
                <a:spcPct val="150000"/>
              </a:lnSpc>
              <a:buFont typeface="Wingdings" panose="05000000000000000000" charset="0"/>
              <a:buNone/>
            </a:pP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工地质量方案交底绝不是一种形式或负担，而是将质量管理从</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纸上谈兵</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落实到</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真抓实干</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的桥梁，是事前控制中最关键的一环。</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它的深度、针对性和有效性，直接决定了现场实际施工质量的下限</a:t>
            </a:r>
            <a:r>
              <a:rPr lang="zh-CN" altLang="en-US" sz="3200" b="1">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85750" indent="0" algn="l">
              <a:buFont typeface="Wingdings" panose="05000000000000000000" charset="0"/>
              <a:buNone/>
            </a:pPr>
            <a:endParaRPr lang="zh-CN" altLang="en-US" sz="32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199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举牌验收</a:t>
            </a:r>
          </a:p>
        </p:txBody>
      </p:sp>
      <p:sp>
        <p:nvSpPr>
          <p:cNvPr id="31" name="文本框 30"/>
          <p:cNvSpPr txBox="1"/>
          <p:nvPr/>
        </p:nvSpPr>
        <p:spPr>
          <a:xfrm>
            <a:off x="5758180" y="2654935"/>
            <a:ext cx="12866370" cy="2388870"/>
          </a:xfrm>
          <a:prstGeom prst="rect">
            <a:avLst/>
          </a:prstGeom>
          <a:noFill/>
          <a:ln w="25400" cmpd="sng">
            <a:solidFill>
              <a:schemeClr val="accent1">
                <a:shade val="50000"/>
              </a:schemeClr>
            </a:solidFill>
            <a:prstDash val="sysDot"/>
          </a:ln>
        </p:spPr>
        <p:txBody>
          <a:bodyPr wrap="square" rtlCol="0">
            <a:noAutofit/>
          </a:bodyPr>
          <a:lstStyle/>
          <a:p>
            <a:pPr>
              <a:lnSpc>
                <a:spcPct val="130000"/>
              </a:lnSpc>
            </a:pPr>
            <a:r>
              <a:rPr lang="en-US" altLang="zh-CN" sz="3200" dirty="0">
                <a:latin typeface="微软雅黑" panose="020B0503020204020204" pitchFamily="34" charset="-122"/>
                <a:ea typeface="微软雅黑" panose="020B0503020204020204" pitchFamily="34" charset="-122"/>
                <a:sym typeface="+mn-ea"/>
              </a:rPr>
              <a:t>       </a:t>
            </a:r>
            <a:r>
              <a:rPr lang="zh-CN" sz="3200" dirty="0">
                <a:latin typeface="微软雅黑" panose="020B0503020204020204" pitchFamily="34" charset="-122"/>
                <a:ea typeface="微软雅黑" panose="020B0503020204020204" pitchFamily="34" charset="-122"/>
                <a:sym typeface="+mn-ea"/>
              </a:rPr>
              <a:t>根据无锡市锡建服</a:t>
            </a:r>
            <a:r>
              <a:rPr lang="en-US" altLang="zh-CN" sz="3200" dirty="0">
                <a:latin typeface="微软雅黑" panose="020B0503020204020204" pitchFamily="34" charset="-122"/>
                <a:ea typeface="微软雅黑" panose="020B0503020204020204" pitchFamily="34" charset="-122"/>
                <a:sym typeface="+mn-ea"/>
              </a:rPr>
              <a:t>[2021]9</a:t>
            </a:r>
            <a:r>
              <a:rPr lang="zh-CN" altLang="en-US" sz="3200" dirty="0">
                <a:latin typeface="微软雅黑" panose="020B0503020204020204" pitchFamily="34" charset="-122"/>
                <a:ea typeface="微软雅黑" panose="020B0503020204020204" pitchFamily="34" charset="-122"/>
                <a:sym typeface="+mn-ea"/>
              </a:rPr>
              <a:t>号文件《关于建筑工程实行举牌验收制度（试行）的通知》，要求无锡市市区范围内</a:t>
            </a:r>
            <a:r>
              <a:rPr lang="en-US" altLang="zh-CN" sz="3200" dirty="0">
                <a:latin typeface="微软雅黑" panose="020B0503020204020204" pitchFamily="34" charset="-122"/>
                <a:ea typeface="微软雅黑" panose="020B0503020204020204" pitchFamily="34" charset="-122"/>
                <a:sym typeface="+mn-ea"/>
              </a:rPr>
              <a:t>2021</a:t>
            </a:r>
            <a:r>
              <a:rPr lang="zh-CN" altLang="en-US" sz="3200" dirty="0">
                <a:latin typeface="微软雅黑" panose="020B0503020204020204" pitchFamily="34" charset="-122"/>
                <a:ea typeface="微软雅黑" panose="020B0503020204020204" pitchFamily="34" charset="-122"/>
                <a:sym typeface="+mn-ea"/>
              </a:rPr>
              <a:t>年</a:t>
            </a:r>
            <a:r>
              <a:rPr lang="en-US" altLang="zh-CN" sz="3200" dirty="0">
                <a:latin typeface="微软雅黑" panose="020B0503020204020204" pitchFamily="34" charset="-122"/>
                <a:ea typeface="微软雅黑" panose="020B0503020204020204" pitchFamily="34" charset="-122"/>
                <a:sym typeface="+mn-ea"/>
              </a:rPr>
              <a:t>10</a:t>
            </a:r>
            <a:r>
              <a:rPr lang="zh-CN" altLang="en-US" sz="3200" dirty="0">
                <a:latin typeface="微软雅黑" panose="020B0503020204020204" pitchFamily="34" charset="-122"/>
                <a:ea typeface="微软雅黑" panose="020B0503020204020204" pitchFamily="34" charset="-122"/>
                <a:sym typeface="+mn-ea"/>
              </a:rPr>
              <a:t>月</a:t>
            </a:r>
            <a:r>
              <a:rPr lang="en-US" altLang="zh-CN" sz="3200" dirty="0">
                <a:latin typeface="微软雅黑" panose="020B0503020204020204" pitchFamily="34" charset="-122"/>
                <a:ea typeface="微软雅黑" panose="020B0503020204020204" pitchFamily="34" charset="-122"/>
                <a:sym typeface="+mn-ea"/>
              </a:rPr>
              <a:t>1</a:t>
            </a:r>
            <a:r>
              <a:rPr lang="zh-CN" altLang="en-US" sz="3200" dirty="0">
                <a:latin typeface="微软雅黑" panose="020B0503020204020204" pitchFamily="34" charset="-122"/>
                <a:ea typeface="微软雅黑" panose="020B0503020204020204" pitchFamily="34" charset="-122"/>
                <a:sym typeface="+mn-ea"/>
              </a:rPr>
              <a:t>日起新开工的所有房屋建筑工程均应实行举牌验收制度。</a:t>
            </a:r>
            <a:endParaRPr lang="zh-CN" altLang="en-US" sz="3200">
              <a:latin typeface="Songti SC Regular" panose="02010800040101010101" charset="-122"/>
              <a:ea typeface="Songti SC Regular" panose="02010800040101010101" charset="-122"/>
            </a:endParaRPr>
          </a:p>
        </p:txBody>
      </p:sp>
      <p:pic>
        <p:nvPicPr>
          <p:cNvPr id="35" name="图片 34"/>
          <p:cNvPicPr>
            <a:picLocks noChangeAspect="1"/>
          </p:cNvPicPr>
          <p:nvPr/>
        </p:nvPicPr>
        <p:blipFill>
          <a:blip r:embed="rId5"/>
          <a:stretch>
            <a:fillRect/>
          </a:stretch>
        </p:blipFill>
        <p:spPr>
          <a:xfrm>
            <a:off x="5757545" y="5274945"/>
            <a:ext cx="12866370" cy="3166745"/>
          </a:xfrm>
          <a:prstGeom prst="rect">
            <a:avLst/>
          </a:prstGeom>
          <a:ln>
            <a:solidFill>
              <a:schemeClr val="tx1"/>
            </a:solidFill>
          </a:ln>
        </p:spPr>
      </p:pic>
      <p:pic>
        <p:nvPicPr>
          <p:cNvPr id="3" name="图片 2" descr="fb751c9a7fc6e877b7ca39f0b552b3b"/>
          <p:cNvPicPr/>
          <p:nvPr/>
        </p:nvPicPr>
        <p:blipFill>
          <a:blip r:embed="rId6" cstate="screen">
            <a:extLst>
              <a:ext uri="{28A0092B-C50C-407E-A947-70E740481C1C}">
                <a14:useLocalDpi xmlns:a14="http://schemas.microsoft.com/office/drawing/2010/main"/>
              </a:ext>
            </a:extLst>
          </a:blip>
          <a:stretch>
            <a:fillRect/>
          </a:stretch>
        </p:blipFill>
        <p:spPr>
          <a:xfrm>
            <a:off x="1166495" y="8938260"/>
            <a:ext cx="5040000" cy="3600000"/>
          </a:xfrm>
          <a:prstGeom prst="rect">
            <a:avLst/>
          </a:prstGeom>
          <a:effectLst>
            <a:outerShdw blurRad="50800" dist="38100" dir="18900000" algn="bl" rotWithShape="0">
              <a:prstClr val="black">
                <a:alpha val="40000"/>
              </a:prstClr>
            </a:outerShdw>
          </a:effectLst>
        </p:spPr>
      </p:pic>
      <p:pic>
        <p:nvPicPr>
          <p:cNvPr id="4" name="图片 3" descr="C:/Users/Administrator/Desktop/微信图片_20251223143716_24_2.jpg微信图片_20251223143716_24_2"/>
          <p:cNvPicPr/>
          <p:nvPr/>
        </p:nvPicPr>
        <p:blipFill>
          <a:blip r:embed="rId7" cstate="screen">
            <a:extLst>
              <a:ext uri="{28A0092B-C50C-407E-A947-70E740481C1C}">
                <a14:useLocalDpi xmlns:a14="http://schemas.microsoft.com/office/drawing/2010/main"/>
              </a:ext>
            </a:extLst>
          </a:blip>
          <a:srcRect/>
          <a:stretch>
            <a:fillRect/>
          </a:stretch>
        </p:blipFill>
        <p:spPr>
          <a:xfrm>
            <a:off x="6840855" y="8938260"/>
            <a:ext cx="5040000" cy="3600000"/>
          </a:xfrm>
          <a:prstGeom prst="rect">
            <a:avLst/>
          </a:prstGeom>
          <a:effectLst>
            <a:outerShdw blurRad="50800" dist="38100" dir="18900000" algn="bl" rotWithShape="0">
              <a:prstClr val="black">
                <a:alpha val="40000"/>
              </a:prstClr>
            </a:outerShdw>
          </a:effectLst>
        </p:spPr>
      </p:pic>
      <p:pic>
        <p:nvPicPr>
          <p:cNvPr id="6" name="图片 5" descr="C:/Users/Administrator/Desktop/微信图片_20251223143726_25_2.jpg微信图片_20251223143726_25_2"/>
          <p:cNvPicPr/>
          <p:nvPr/>
        </p:nvPicPr>
        <p:blipFill>
          <a:blip r:embed="rId8" cstate="screen">
            <a:extLst>
              <a:ext uri="{28A0092B-C50C-407E-A947-70E740481C1C}">
                <a14:useLocalDpi xmlns:a14="http://schemas.microsoft.com/office/drawing/2010/main"/>
              </a:ext>
            </a:extLst>
          </a:blip>
          <a:srcRect/>
          <a:stretch>
            <a:fillRect/>
          </a:stretch>
        </p:blipFill>
        <p:spPr>
          <a:xfrm>
            <a:off x="12555220" y="8938260"/>
            <a:ext cx="5040000" cy="3600000"/>
          </a:xfrm>
          <a:prstGeom prst="rect">
            <a:avLst/>
          </a:prstGeom>
          <a:effectLst>
            <a:outerShdw blurRad="50800" dist="38100" dir="18900000" algn="bl" rotWithShape="0">
              <a:prstClr val="black">
                <a:alpha val="40000"/>
              </a:prstClr>
            </a:outerShdw>
          </a:effectLst>
        </p:spPr>
      </p:pic>
      <p:pic>
        <p:nvPicPr>
          <p:cNvPr id="9" name="图片 8" descr="隔墙板"/>
          <p:cNvPicPr/>
          <p:nvPr/>
        </p:nvPicPr>
        <p:blipFill>
          <a:blip r:embed="rId9" cstate="screen">
            <a:extLst>
              <a:ext uri="{28A0092B-C50C-407E-A947-70E740481C1C}">
                <a14:useLocalDpi xmlns:a14="http://schemas.microsoft.com/office/drawing/2010/main"/>
              </a:ext>
            </a:extLst>
          </a:blip>
          <a:stretch>
            <a:fillRect/>
          </a:stretch>
        </p:blipFill>
        <p:spPr>
          <a:xfrm>
            <a:off x="18270220" y="8938260"/>
            <a:ext cx="5040000" cy="360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CN" sz="2400" b="1">
                <a:solidFill>
                  <a:schemeClr val="tx1"/>
                </a:solidFill>
                <a:latin typeface="+mn-ea"/>
                <a:cs typeface="+mn-ea"/>
                <a:sym typeface="宋体" panose="02010600030101010101" pitchFamily="2" charset="-122"/>
              </a:rPr>
              <a:t>                          </a:t>
            </a: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sz="5080" b="1" dirty="0">
                <a:solidFill>
                  <a:srgbClr val="FFFFFF"/>
                </a:solidFill>
                <a:latin typeface="+mn-ea"/>
                <a:cs typeface="+mn-ea"/>
                <a:sym typeface="+mn-ea"/>
              </a:rPr>
              <a:t>资料整理成册</a:t>
            </a:r>
            <a:r>
              <a:rPr lang="en-US" altLang="zh-CN" sz="5080" b="1" dirty="0">
                <a:solidFill>
                  <a:srgbClr val="FFFFFF"/>
                </a:solidFill>
                <a:latin typeface="+mn-ea"/>
                <a:cs typeface="+mn-ea"/>
                <a:sym typeface="+mn-ea"/>
              </a:rPr>
              <a:t>            </a:t>
            </a:r>
            <a:r>
              <a:rPr lang="en-US" altLang="zh-CN" sz="5080" b="1" dirty="0">
                <a:solidFill>
                  <a:srgbClr val="FFFFFF"/>
                </a:solidFill>
                <a:latin typeface="+mn-ea"/>
                <a:cs typeface="+mn-ea"/>
              </a:rPr>
              <a:t> </a:t>
            </a:r>
          </a:p>
        </p:txBody>
      </p:sp>
      <p:sp>
        <p:nvSpPr>
          <p:cNvPr id="10" name="文本框 9"/>
          <p:cNvSpPr txBox="1"/>
          <p:nvPr/>
        </p:nvSpPr>
        <p:spPr>
          <a:xfrm>
            <a:off x="5758815" y="2886075"/>
            <a:ext cx="12866370" cy="2990850"/>
          </a:xfrm>
          <a:prstGeom prst="rect">
            <a:avLst/>
          </a:prstGeom>
          <a:noFill/>
          <a:ln w="25400" cmpd="sng">
            <a:solidFill>
              <a:schemeClr val="accent1">
                <a:shade val="50000"/>
              </a:schemeClr>
            </a:solidFill>
            <a:prstDash val="sysDot"/>
          </a:ln>
        </p:spPr>
        <p:txBody>
          <a:bodyPr wrap="square" rtlCol="0">
            <a:noAutofit/>
          </a:bodyPr>
          <a:lstStyle/>
          <a:p>
            <a:pPr marL="285750" indent="-285750">
              <a:buFont typeface="Wingdings" panose="05000000000000000000" charset="0"/>
              <a:buChar char="Ø"/>
            </a:pP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全过程记录：</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记录了从原材料进场（合格证、复试报告）、到每道工序施工（检验批、隐蔽验收）、再到最终实体成型（试块强度、实测实量）的全过程质量信息。</a:t>
            </a:r>
          </a:p>
          <a:p>
            <a:pPr marL="285750" indent="-285750">
              <a:buFont typeface="Wingdings" panose="05000000000000000000" charset="0"/>
              <a:buChar char="Ø"/>
            </a:pP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问题溯源：</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一旦工程某部位出现质量问题（如裂缝、渗漏），完整成册的资料可以像</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病历本</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一样，逆向追溯至原材料来源、施工班组、工艺参数、当时的气候条件等，快速</a:t>
            </a:r>
            <a:r>
              <a:rPr lang="zh-CN" altLang="en-US" sz="3200">
                <a:latin typeface="微软雅黑" panose="020B0503020204020204" pitchFamily="34" charset="-122"/>
                <a:ea typeface="微软雅黑" panose="020B0503020204020204" pitchFamily="34" charset="-122"/>
                <a:cs typeface="+mn-ea"/>
                <a:sym typeface="+mn-ea"/>
              </a:rPr>
              <a:t>定位问题根源</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3200" b="1">
              <a:latin typeface="+mn-ea"/>
              <a:cs typeface="+mn-ea"/>
              <a:sym typeface="+mn-ea"/>
            </a:endParaRPr>
          </a:p>
          <a:p>
            <a:pPr marL="285750" indent="-285750">
              <a:buFont typeface="Wingdings" panose="05000000000000000000" charset="0"/>
              <a:buChar char="Ø"/>
            </a:pPr>
            <a:endPar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buFont typeface="Wingdings" panose="05000000000000000000" charset="0"/>
              <a:buChar char="Ø"/>
            </a:pPr>
            <a:endParaRPr lang="en-US" altLang="zh-CN" sz="32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descr="fe92f12ec657b1181c070c3e421e509"/>
          <p:cNvPicPr/>
          <p:nvPr/>
        </p:nvPicPr>
        <p:blipFill>
          <a:blip r:embed="rId5" cstate="screen">
            <a:extLst>
              <a:ext uri="{28A0092B-C50C-407E-A947-70E740481C1C}">
                <a14:useLocalDpi xmlns:a14="http://schemas.microsoft.com/office/drawing/2010/main"/>
              </a:ext>
            </a:extLst>
          </a:blip>
          <a:stretch>
            <a:fillRect/>
          </a:stretch>
        </p:blipFill>
        <p:spPr>
          <a:xfrm>
            <a:off x="3133725" y="6480175"/>
            <a:ext cx="4680000" cy="5760000"/>
          </a:xfrm>
          <a:prstGeom prst="rect">
            <a:avLst/>
          </a:prstGeom>
          <a:effectLst>
            <a:outerShdw blurRad="50800" dist="38100" dir="18900000" algn="bl" rotWithShape="0">
              <a:prstClr val="black">
                <a:alpha val="40000"/>
              </a:prstClr>
            </a:outerShdw>
          </a:effectLst>
        </p:spPr>
      </p:pic>
      <p:pic>
        <p:nvPicPr>
          <p:cNvPr id="2" name="图片 1" descr="0f6372c2b12109471aa6d9e74719941"/>
          <p:cNvPicPr/>
          <p:nvPr/>
        </p:nvPicPr>
        <p:blipFill>
          <a:blip r:embed="rId6" cstate="screen">
            <a:extLst>
              <a:ext uri="{28A0092B-C50C-407E-A947-70E740481C1C}">
                <a14:useLocalDpi xmlns:a14="http://schemas.microsoft.com/office/drawing/2010/main"/>
              </a:ext>
            </a:extLst>
          </a:blip>
          <a:stretch>
            <a:fillRect/>
          </a:stretch>
        </p:blipFill>
        <p:spPr>
          <a:xfrm>
            <a:off x="9852025" y="6480175"/>
            <a:ext cx="4680000" cy="5760000"/>
          </a:xfrm>
          <a:prstGeom prst="rect">
            <a:avLst/>
          </a:prstGeom>
          <a:effectLst>
            <a:outerShdw blurRad="50800" dist="38100" dir="18900000" algn="bl" rotWithShape="0">
              <a:prstClr val="black">
                <a:alpha val="40000"/>
              </a:prstClr>
            </a:outerShdw>
          </a:effectLst>
        </p:spPr>
      </p:pic>
      <p:pic>
        <p:nvPicPr>
          <p:cNvPr id="9" name="图片 8" descr="微信图片_20251220144949_9_2"/>
          <p:cNvPicPr/>
          <p:nvPr/>
        </p:nvPicPr>
        <p:blipFill>
          <a:blip r:embed="rId7" cstate="screen">
            <a:extLst>
              <a:ext uri="{28A0092B-C50C-407E-A947-70E740481C1C}">
                <a14:useLocalDpi xmlns:a14="http://schemas.microsoft.com/office/drawing/2010/main"/>
              </a:ext>
            </a:extLst>
          </a:blip>
          <a:stretch>
            <a:fillRect/>
          </a:stretch>
        </p:blipFill>
        <p:spPr>
          <a:xfrm>
            <a:off x="16570325" y="6480175"/>
            <a:ext cx="4680000" cy="5760000"/>
          </a:xfrm>
          <a:prstGeom prst="rect">
            <a:avLst/>
          </a:prstGeom>
          <a:effectLst>
            <a:outerShdw blurRad="50800" dist="38100" dir="18900000" algn="bl" rotWithShape="0">
              <a:prstClr val="black">
                <a:alpha val="40000"/>
              </a:prstClr>
            </a:outerShdw>
          </a:effectLst>
        </p:spPr>
      </p:pic>
      <p:sp>
        <p:nvSpPr>
          <p:cNvPr id="12" name="流程图: 可选过程 11"/>
          <p:cNvSpPr/>
          <p:nvPr/>
        </p:nvSpPr>
        <p:spPr>
          <a:xfrm>
            <a:off x="3686175" y="1240028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隐蔽验收资料</a:t>
            </a:r>
          </a:p>
        </p:txBody>
      </p:sp>
      <p:sp>
        <p:nvSpPr>
          <p:cNvPr id="13" name="流程图: 可选过程 11"/>
          <p:cNvSpPr/>
          <p:nvPr/>
        </p:nvSpPr>
        <p:spPr>
          <a:xfrm>
            <a:off x="10404475" y="1240028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材料抽检报告</a:t>
            </a:r>
          </a:p>
        </p:txBody>
      </p:sp>
      <p:sp>
        <p:nvSpPr>
          <p:cNvPr id="33" name="流程图: 可选过程 11"/>
          <p:cNvSpPr/>
          <p:nvPr/>
        </p:nvSpPr>
        <p:spPr>
          <a:xfrm>
            <a:off x="17290415" y="1240028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资料整理成册</a:t>
            </a:r>
          </a:p>
        </p:txBody>
      </p:sp>
    </p:spTree>
    <p:custDataLst>
      <p:tags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grpSp>
        <p:nvGrpSpPr>
          <p:cNvPr id="23" name="组合 22"/>
          <p:cNvGrpSpPr/>
          <p:nvPr/>
        </p:nvGrpSpPr>
        <p:grpSpPr>
          <a:xfrm>
            <a:off x="4282176" y="4671060"/>
            <a:ext cx="15820886" cy="6220852"/>
            <a:chOff x="6282" y="3205"/>
            <a:chExt cx="8319" cy="3271"/>
          </a:xfrm>
        </p:grpSpPr>
        <p:sp>
          <p:nvSpPr>
            <p:cNvPr id="24" name="矩形 23"/>
            <p:cNvSpPr/>
            <p:nvPr/>
          </p:nvSpPr>
          <p:spPr bwMode="auto">
            <a:xfrm>
              <a:off x="6282" y="4486"/>
              <a:ext cx="8319" cy="1990"/>
            </a:xfrm>
            <a:prstGeom prst="rect">
              <a:avLst/>
            </a:prstGeom>
            <a:ln>
              <a:noFill/>
            </a:ln>
          </p:spPr>
          <p:txBody>
            <a:bodyPr wrap="square">
              <a:spAutoFit/>
            </a:bodyPr>
            <a:lstStyle/>
            <a:p>
              <a:pPr algn="dist">
                <a:defRPr/>
              </a:pPr>
              <a:r>
                <a:rPr lang="zh-CN" altLang="en-US" sz="12000" b="1">
                  <a:solidFill>
                    <a:srgbClr val="35729C"/>
                  </a:solidFill>
                  <a:cs typeface="微软雅黑" panose="020B0503020204020204" pitchFamily="34" charset="-122"/>
                  <a:sym typeface="+mn-ea"/>
                </a:rPr>
                <a:t>智慧工地科技应用</a:t>
              </a:r>
              <a:endParaRPr lang="zh-CN" altLang="en-US" sz="12000" b="1">
                <a:solidFill>
                  <a:srgbClr val="35729C"/>
                </a:solidFill>
                <a:cs typeface="微软雅黑" panose="020B0503020204020204" pitchFamily="34" charset="-122"/>
              </a:endParaRPr>
            </a:p>
            <a:p>
              <a:pPr algn="dist">
                <a:defRPr/>
              </a:pPr>
              <a:endParaRPr lang="zh-CN" altLang="en-US" sz="12000" b="1" kern="100">
                <a:solidFill>
                  <a:srgbClr val="35729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圆角矩形 24"/>
            <p:cNvSpPr/>
            <p:nvPr/>
          </p:nvSpPr>
          <p:spPr>
            <a:xfrm>
              <a:off x="9181" y="3205"/>
              <a:ext cx="2315" cy="759"/>
            </a:xfrm>
            <a:prstGeom prst="roundRect">
              <a:avLst>
                <a:gd name="adj" fmla="val 50000"/>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6400" b="1">
                  <a:latin typeface="微软雅黑" panose="020B0503020204020204" pitchFamily="34" charset="-122"/>
                  <a:ea typeface="微软雅黑" panose="020B0503020204020204" pitchFamily="34" charset="-122"/>
                  <a:cs typeface="微软雅黑" panose="020B0503020204020204" pitchFamily="34" charset="-122"/>
                </a:rPr>
                <a:t>4</a:t>
              </a:r>
            </a:p>
          </p:txBody>
        </p:sp>
        <p:cxnSp>
          <p:nvCxnSpPr>
            <p:cNvPr id="29" name="直接连接符 28"/>
            <p:cNvCxnSpPr/>
            <p:nvPr/>
          </p:nvCxnSpPr>
          <p:spPr>
            <a:xfrm>
              <a:off x="7071" y="5505"/>
              <a:ext cx="6739" cy="0"/>
            </a:xfrm>
            <a:prstGeom prst="line">
              <a:avLst/>
            </a:prstGeom>
            <a:ln>
              <a:solidFill>
                <a:srgbClr val="35729C">
                  <a:alpha val="19000"/>
                </a:srgb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sym typeface="+mn-ea"/>
              </a:rPr>
              <a:t>智慧工地</a:t>
            </a:r>
            <a:endParaRPr lang="en-US" altLang="zh-CN" sz="5080" b="1" dirty="0">
              <a:solidFill>
                <a:srgbClr val="FFFFFF"/>
              </a:solidFill>
              <a:latin typeface="+mn-ea"/>
              <a:cs typeface="+mn-ea"/>
            </a:endParaRPr>
          </a:p>
        </p:txBody>
      </p:sp>
      <p:pic>
        <p:nvPicPr>
          <p:cNvPr id="2" name="图片 1"/>
          <p:cNvPicPr/>
          <p:nvPr/>
        </p:nvPicPr>
        <p:blipFill>
          <a:blip r:embed="rId5"/>
          <a:stretch>
            <a:fillRect/>
          </a:stretch>
        </p:blipFill>
        <p:spPr>
          <a:xfrm>
            <a:off x="3843655" y="2423795"/>
            <a:ext cx="10800000" cy="5040000"/>
          </a:xfrm>
          <a:prstGeom prst="rect">
            <a:avLst/>
          </a:prstGeom>
          <a:effectLst>
            <a:outerShdw blurRad="50800" dist="38100" dir="18900000" algn="bl" rotWithShape="0">
              <a:prstClr val="black">
                <a:alpha val="40000"/>
              </a:prstClr>
            </a:outerShdw>
          </a:effectLst>
        </p:spPr>
      </p:pic>
      <p:pic>
        <p:nvPicPr>
          <p:cNvPr id="4" name="图片 3" descr="b3b1d81e884ec171841ea4cc53b2deb1"/>
          <p:cNvPicPr/>
          <p:nvPr/>
        </p:nvPicPr>
        <p:blipFill>
          <a:blip r:embed="rId6" cstate="screen">
            <a:extLst>
              <a:ext uri="{28A0092B-C50C-407E-A947-70E740481C1C}">
                <a14:useLocalDpi xmlns:a14="http://schemas.microsoft.com/office/drawing/2010/main"/>
              </a:ext>
            </a:extLst>
          </a:blip>
          <a:stretch>
            <a:fillRect/>
          </a:stretch>
        </p:blipFill>
        <p:spPr>
          <a:xfrm>
            <a:off x="3843655" y="7607935"/>
            <a:ext cx="10800000" cy="5040000"/>
          </a:xfrm>
          <a:prstGeom prst="rect">
            <a:avLst/>
          </a:prstGeom>
          <a:effectLst>
            <a:outerShdw blurRad="50800" dist="38100" dir="18900000" algn="bl" rotWithShape="0">
              <a:prstClr val="black">
                <a:alpha val="40000"/>
              </a:prstClr>
            </a:outerShdw>
          </a:effectLst>
        </p:spPr>
      </p:pic>
      <p:sp>
        <p:nvSpPr>
          <p:cNvPr id="13" name="流程图: 可选过程 12"/>
          <p:cNvSpPr/>
          <p:nvPr/>
        </p:nvSpPr>
        <p:spPr>
          <a:xfrm>
            <a:off x="15915005" y="453707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智慧大屏</a:t>
            </a:r>
          </a:p>
        </p:txBody>
      </p:sp>
      <p:sp>
        <p:nvSpPr>
          <p:cNvPr id="6" name="流程图: 可选过程 5"/>
          <p:cNvSpPr/>
          <p:nvPr/>
        </p:nvSpPr>
        <p:spPr>
          <a:xfrm>
            <a:off x="15915005" y="1016127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人员管理</a:t>
            </a: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大型设备管理</a:t>
            </a:r>
          </a:p>
        </p:txBody>
      </p:sp>
      <p:pic>
        <p:nvPicPr>
          <p:cNvPr id="3" name="图片 2" descr="53f2f08044fb42fbb97de61cc7177474"/>
          <p:cNvPicPr/>
          <p:nvPr/>
        </p:nvPicPr>
        <p:blipFill>
          <a:blip r:embed="rId5" cstate="screen">
            <a:extLst>
              <a:ext uri="{28A0092B-C50C-407E-A947-70E740481C1C}">
                <a14:useLocalDpi xmlns:a14="http://schemas.microsoft.com/office/drawing/2010/main"/>
              </a:ext>
            </a:extLst>
          </a:blip>
          <a:stretch>
            <a:fillRect/>
          </a:stretch>
        </p:blipFill>
        <p:spPr>
          <a:xfrm>
            <a:off x="3356610" y="2501900"/>
            <a:ext cx="10800000" cy="5040000"/>
          </a:xfrm>
          <a:prstGeom prst="rect">
            <a:avLst/>
          </a:prstGeom>
          <a:effectLst>
            <a:outerShdw blurRad="50800" dist="38100" dir="18900000" algn="bl" rotWithShape="0">
              <a:prstClr val="black">
                <a:alpha val="40000"/>
              </a:prstClr>
            </a:outerShdw>
          </a:effectLst>
        </p:spPr>
      </p:pic>
      <p:pic>
        <p:nvPicPr>
          <p:cNvPr id="7" name="图片 6" descr="6f05302b58f7f68164cb2f8c9fb86420"/>
          <p:cNvPicPr/>
          <p:nvPr/>
        </p:nvPicPr>
        <p:blipFill>
          <a:blip r:embed="rId6" cstate="screen">
            <a:extLst>
              <a:ext uri="{28A0092B-C50C-407E-A947-70E740481C1C}">
                <a14:useLocalDpi xmlns:a14="http://schemas.microsoft.com/office/drawing/2010/main"/>
              </a:ext>
            </a:extLst>
          </a:blip>
          <a:stretch>
            <a:fillRect/>
          </a:stretch>
        </p:blipFill>
        <p:spPr>
          <a:xfrm>
            <a:off x="3356610" y="7862570"/>
            <a:ext cx="10800000" cy="5040000"/>
          </a:xfrm>
          <a:prstGeom prst="rect">
            <a:avLst/>
          </a:prstGeom>
          <a:effectLst>
            <a:outerShdw blurRad="50800" dist="38100" dir="18900000" algn="bl" rotWithShape="0">
              <a:prstClr val="black">
                <a:alpha val="40000"/>
              </a:prstClr>
            </a:outerShdw>
          </a:effectLst>
        </p:spPr>
      </p:pic>
      <p:sp>
        <p:nvSpPr>
          <p:cNvPr id="9" name="流程图: 可选过程 8"/>
          <p:cNvSpPr/>
          <p:nvPr/>
        </p:nvSpPr>
        <p:spPr>
          <a:xfrm>
            <a:off x="16080105" y="461518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塔机</a:t>
            </a:r>
          </a:p>
        </p:txBody>
      </p:sp>
      <p:sp>
        <p:nvSpPr>
          <p:cNvPr id="12" name="流程图: 可选过程 11"/>
          <p:cNvSpPr/>
          <p:nvPr/>
        </p:nvSpPr>
        <p:spPr>
          <a:xfrm>
            <a:off x="16080105" y="99783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升降机</a:t>
            </a: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sym typeface="+mn-ea"/>
              </a:rPr>
              <a:t>视频监控</a:t>
            </a:r>
            <a:endParaRPr lang="en-US" altLang="zh-CN" sz="5080" b="1" dirty="0">
              <a:solidFill>
                <a:srgbClr val="FFFFFF"/>
              </a:solidFill>
              <a:latin typeface="+mn-ea"/>
              <a:cs typeface="+mn-ea"/>
            </a:endParaRPr>
          </a:p>
        </p:txBody>
      </p:sp>
      <p:pic>
        <p:nvPicPr>
          <p:cNvPr id="3" name="图片 2"/>
          <p:cNvPicPr/>
          <p:nvPr/>
        </p:nvPicPr>
        <p:blipFill>
          <a:blip r:embed="rId5"/>
          <a:stretch>
            <a:fillRect/>
          </a:stretch>
        </p:blipFill>
        <p:spPr>
          <a:xfrm>
            <a:off x="1767840" y="2756535"/>
            <a:ext cx="10080000" cy="8640000"/>
          </a:xfrm>
          <a:prstGeom prst="rect">
            <a:avLst/>
          </a:prstGeom>
          <a:effectLst>
            <a:outerShdw blurRad="50800" dist="38100" dir="18900000" algn="bl" rotWithShape="0">
              <a:prstClr val="black">
                <a:alpha val="40000"/>
              </a:prstClr>
            </a:outerShdw>
          </a:effectLst>
        </p:spPr>
      </p:pic>
      <p:pic>
        <p:nvPicPr>
          <p:cNvPr id="7" name="图片 6"/>
          <p:cNvPicPr/>
          <p:nvPr/>
        </p:nvPicPr>
        <p:blipFill>
          <a:blip r:embed="rId6"/>
          <a:stretch>
            <a:fillRect/>
          </a:stretch>
        </p:blipFill>
        <p:spPr>
          <a:xfrm>
            <a:off x="12792710" y="2756535"/>
            <a:ext cx="10080000" cy="8640000"/>
          </a:xfrm>
          <a:prstGeom prst="rect">
            <a:avLst/>
          </a:prstGeom>
          <a:effectLst>
            <a:outerShdw blurRad="50800" dist="38100" dir="18900000" algn="bl" rotWithShape="0">
              <a:prstClr val="black">
                <a:alpha val="40000"/>
              </a:prstClr>
            </a:outerShdw>
          </a:effectLst>
        </p:spPr>
      </p:pic>
      <p:sp>
        <p:nvSpPr>
          <p:cNvPr id="9" name="流程图: 可选过程 8"/>
          <p:cNvSpPr/>
          <p:nvPr/>
        </p:nvSpPr>
        <p:spPr>
          <a:xfrm>
            <a:off x="5020310" y="1197165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现场监控</a:t>
            </a:r>
          </a:p>
        </p:txBody>
      </p:sp>
      <p:sp>
        <p:nvSpPr>
          <p:cNvPr id="10" name="流程图: 可选过程 9"/>
          <p:cNvSpPr/>
          <p:nvPr/>
        </p:nvSpPr>
        <p:spPr>
          <a:xfrm>
            <a:off x="16080105" y="11971655"/>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mn-ea"/>
                <a:cs typeface="Times New Roman" panose="02020603050405020304" pitchFamily="1" charset="0"/>
              </a:rPr>
              <a:t>冲洗台抓拍</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节能环保</a:t>
            </a:r>
          </a:p>
        </p:txBody>
      </p:sp>
      <p:pic>
        <p:nvPicPr>
          <p:cNvPr id="3" name="图片 2"/>
          <p:cNvPicPr>
            <a:picLocks noChangeAspect="1"/>
          </p:cNvPicPr>
          <p:nvPr/>
        </p:nvPicPr>
        <p:blipFill>
          <a:blip r:embed="rId5"/>
          <a:stretch>
            <a:fillRect/>
          </a:stretch>
        </p:blipFill>
        <p:spPr>
          <a:xfrm>
            <a:off x="1005205" y="3698240"/>
            <a:ext cx="11110595" cy="7116445"/>
          </a:xfrm>
          <a:prstGeom prst="rect">
            <a:avLst/>
          </a:prstGeom>
          <a:effectLst>
            <a:outerShdw blurRad="50800" dist="38100" dir="18900000" algn="bl" rotWithShape="0">
              <a:prstClr val="black">
                <a:alpha val="40000"/>
              </a:prstClr>
            </a:outerShdw>
          </a:effectLst>
        </p:spPr>
      </p:pic>
      <p:sp>
        <p:nvSpPr>
          <p:cNvPr id="7" name="流程图: 可选过程 6"/>
          <p:cNvSpPr/>
          <p:nvPr/>
        </p:nvSpPr>
        <p:spPr>
          <a:xfrm>
            <a:off x="4551045" y="1123950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algn="ctr"/>
            <a:r>
              <a:rPr lang="zh-CN" altLang="en-US" sz="2800" kern="1" dirty="0">
                <a:solidFill>
                  <a:srgbClr val="FFFFFF"/>
                </a:solidFill>
                <a:latin typeface="微软雅黑" panose="020B0503020204020204" pitchFamily="34" charset="-122"/>
                <a:ea typeface="微软雅黑" panose="020B0503020204020204" pitchFamily="34" charset="-122"/>
                <a:cs typeface="Times New Roman" panose="02020603050405020304" pitchFamily="1" charset="0"/>
                <a:sym typeface="+mn-ea"/>
              </a:rPr>
              <a:t>扬尘检测</a:t>
            </a:r>
            <a:endParaRPr lang="zh-CN" altLang="en-US" sz="2800" b="1" kern="1" dirty="0">
              <a:solidFill>
                <a:srgbClr val="FFFFFF"/>
              </a:solidFill>
              <a:latin typeface="微软雅黑" panose="020B0503020204020204" pitchFamily="34" charset="-122"/>
              <a:ea typeface="微软雅黑" panose="020B0503020204020204" pitchFamily="34" charset="-122"/>
              <a:cs typeface="Times New Roman" panose="02020603050405020304" pitchFamily="1" charset="0"/>
            </a:endParaRPr>
          </a:p>
        </p:txBody>
      </p:sp>
      <p:pic>
        <p:nvPicPr>
          <p:cNvPr id="15" name="图片 14" descr="微信图片_20241204042646"/>
          <p:cNvPicPr/>
          <p:nvPr/>
        </p:nvPicPr>
        <p:blipFill>
          <a:blip r:embed="rId6" cstate="screen">
            <a:extLst>
              <a:ext uri="{28A0092B-C50C-407E-A947-70E740481C1C}">
                <a14:useLocalDpi xmlns:a14="http://schemas.microsoft.com/office/drawing/2010/main"/>
              </a:ext>
            </a:extLst>
          </a:blip>
          <a:stretch>
            <a:fillRect/>
          </a:stretch>
        </p:blipFill>
        <p:spPr>
          <a:xfrm>
            <a:off x="12546330" y="3063240"/>
            <a:ext cx="7200000" cy="4320000"/>
          </a:xfrm>
          <a:prstGeom prst="rect">
            <a:avLst/>
          </a:prstGeom>
          <a:effectLst>
            <a:outerShdw blurRad="50800" dist="38100" dir="18900000" algn="bl" rotWithShape="0">
              <a:prstClr val="black">
                <a:alpha val="40000"/>
              </a:prstClr>
            </a:outerShdw>
          </a:effectLst>
        </p:spPr>
      </p:pic>
      <p:pic>
        <p:nvPicPr>
          <p:cNvPr id="19" name="图片 18" descr="微信图片_20241204042642"/>
          <p:cNvPicPr/>
          <p:nvPr/>
        </p:nvPicPr>
        <p:blipFill>
          <a:blip r:embed="rId7" cstate="screen">
            <a:extLst>
              <a:ext uri="{28A0092B-C50C-407E-A947-70E740481C1C}">
                <a14:useLocalDpi xmlns:a14="http://schemas.microsoft.com/office/drawing/2010/main"/>
              </a:ext>
            </a:extLst>
          </a:blip>
          <a:stretch>
            <a:fillRect/>
          </a:stretch>
        </p:blipFill>
        <p:spPr>
          <a:xfrm>
            <a:off x="12546330" y="7733030"/>
            <a:ext cx="7200000" cy="4320000"/>
          </a:xfrm>
          <a:prstGeom prst="rect">
            <a:avLst/>
          </a:prstGeom>
          <a:effectLst>
            <a:outerShdw blurRad="50800" dist="38100" dir="18900000" algn="bl" rotWithShape="0">
              <a:prstClr val="black">
                <a:alpha val="40000"/>
              </a:prstClr>
            </a:outerShdw>
          </a:effectLst>
        </p:spPr>
      </p:pic>
      <p:sp>
        <p:nvSpPr>
          <p:cNvPr id="9" name="流程图: 可选过程 8"/>
          <p:cNvSpPr/>
          <p:nvPr/>
        </p:nvSpPr>
        <p:spPr>
          <a:xfrm>
            <a:off x="19886930" y="498729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marL="317500" algn="l" rtl="0" eaLnBrk="0">
              <a:lnSpc>
                <a:spcPct val="99000"/>
              </a:lnSpc>
              <a:spcBef>
                <a:spcPts val="0"/>
              </a:spcBef>
            </a:pPr>
            <a:r>
              <a:rPr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智能</a:t>
            </a:r>
            <a:r>
              <a:rPr lang="zh-CN"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电</a:t>
            </a:r>
            <a:r>
              <a:rPr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表实时数据</a:t>
            </a:r>
            <a:endParaRPr lang="zh-CN" altLang="en-US" sz="2800" kern="1" dirty="0">
              <a:solidFill>
                <a:srgbClr val="FFFFFF"/>
              </a:solidFill>
              <a:latin typeface="微软雅黑" panose="020B0503020204020204" pitchFamily="34" charset="-122"/>
              <a:ea typeface="微软雅黑" panose="020B0503020204020204" pitchFamily="34" charset="-122"/>
              <a:cs typeface="Times New Roman" panose="02020603050405020304" pitchFamily="1" charset="0"/>
            </a:endParaRPr>
          </a:p>
        </p:txBody>
      </p:sp>
      <p:sp>
        <p:nvSpPr>
          <p:cNvPr id="10" name="流程图: 可选过程 9"/>
          <p:cNvSpPr/>
          <p:nvPr/>
        </p:nvSpPr>
        <p:spPr>
          <a:xfrm>
            <a:off x="19886930" y="10001250"/>
            <a:ext cx="3575050" cy="813435"/>
          </a:xfrm>
          <a:prstGeom prst="flowChartAlternateProcess">
            <a:avLst/>
          </a:prstGeom>
          <a:solidFill>
            <a:srgbClr val="005BAC"/>
          </a:solidFill>
          <a:ln w="12700" cap="flat" cmpd="sng" algn="ctr">
            <a:noFill/>
            <a:prstDash val="solid"/>
            <a:miter lim="800000"/>
            <a:headEnd type="none" w="med" len="med"/>
            <a:tailEnd type="none" w="med" len="med"/>
          </a:ln>
          <a:effectLst/>
        </p:spPr>
        <p:txBody>
          <a:bodyPr vert="horz" wrap="square" lIns="0" tIns="0" rIns="0" bIns="0" numCol="1" anchor="ctr"/>
          <a:lstStyle/>
          <a:p>
            <a:pPr marL="317500" algn="l" rtl="0" eaLnBrk="0">
              <a:lnSpc>
                <a:spcPct val="99000"/>
              </a:lnSpc>
              <a:spcBef>
                <a:spcPts val="0"/>
              </a:spcBef>
            </a:pPr>
            <a:r>
              <a:rPr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智能</a:t>
            </a:r>
            <a:r>
              <a:rPr lang="zh-CN"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水</a:t>
            </a:r>
            <a:r>
              <a:rPr sz="2800" kern="0" spc="40" dirty="0">
                <a:solidFill>
                  <a:srgbClr val="FFFFFF">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表实时数据</a:t>
            </a:r>
            <a:endParaRPr lang="zh-CN" altLang="en-US" sz="2800" kern="1" dirty="0">
              <a:solidFill>
                <a:srgbClr val="FFFFFF"/>
              </a:solidFill>
              <a:latin typeface="微软雅黑" panose="020B0503020204020204" pitchFamily="34" charset="-122"/>
              <a:ea typeface="微软雅黑" panose="020B0503020204020204" pitchFamily="34" charset="-122"/>
              <a:cs typeface="Times New Roman" panose="02020603050405020304" pitchFamily="1" charset="0"/>
            </a:endParaRPr>
          </a:p>
        </p:txBody>
      </p:sp>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grpSp>
        <p:nvGrpSpPr>
          <p:cNvPr id="23" name="组合 22"/>
          <p:cNvGrpSpPr/>
          <p:nvPr/>
        </p:nvGrpSpPr>
        <p:grpSpPr>
          <a:xfrm>
            <a:off x="4282176" y="4671060"/>
            <a:ext cx="15820886" cy="6220852"/>
            <a:chOff x="6282" y="3205"/>
            <a:chExt cx="8319" cy="3271"/>
          </a:xfrm>
        </p:grpSpPr>
        <p:sp>
          <p:nvSpPr>
            <p:cNvPr id="24" name="矩形 23"/>
            <p:cNvSpPr/>
            <p:nvPr/>
          </p:nvSpPr>
          <p:spPr bwMode="auto">
            <a:xfrm>
              <a:off x="6282" y="4486"/>
              <a:ext cx="8319" cy="1990"/>
            </a:xfrm>
            <a:prstGeom prst="rect">
              <a:avLst/>
            </a:prstGeom>
            <a:ln>
              <a:noFill/>
            </a:ln>
          </p:spPr>
          <p:txBody>
            <a:bodyPr wrap="square">
              <a:spAutoFit/>
            </a:bodyPr>
            <a:lstStyle/>
            <a:p>
              <a:pPr algn="dist">
                <a:defRPr/>
              </a:pPr>
              <a:r>
                <a:rPr lang="zh-CN" altLang="en-US" sz="12000" b="1">
                  <a:solidFill>
                    <a:srgbClr val="35729C"/>
                  </a:solidFill>
                  <a:cs typeface="微软雅黑" panose="020B0503020204020204" pitchFamily="34" charset="-122"/>
                  <a:sym typeface="+mn-ea"/>
                </a:rPr>
                <a:t>党建引领</a:t>
              </a:r>
              <a:endParaRPr lang="zh-CN" altLang="en-US" sz="12000" b="1">
                <a:solidFill>
                  <a:srgbClr val="35729C"/>
                </a:solidFill>
                <a:cs typeface="微软雅黑" panose="020B0503020204020204" pitchFamily="34" charset="-122"/>
              </a:endParaRPr>
            </a:p>
            <a:p>
              <a:pPr algn="dist">
                <a:defRPr/>
              </a:pPr>
              <a:endParaRPr lang="zh-CN" altLang="en-US" sz="12000" b="1" kern="100">
                <a:solidFill>
                  <a:srgbClr val="35729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圆角矩形 24"/>
            <p:cNvSpPr/>
            <p:nvPr/>
          </p:nvSpPr>
          <p:spPr>
            <a:xfrm>
              <a:off x="9181" y="3205"/>
              <a:ext cx="2315" cy="759"/>
            </a:xfrm>
            <a:prstGeom prst="roundRect">
              <a:avLst>
                <a:gd name="adj" fmla="val 50000"/>
              </a:avLst>
            </a:prstGeom>
            <a:solidFill>
              <a:srgbClr val="3572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6400" b="1">
                  <a:latin typeface="微软雅黑" panose="020B0503020204020204" pitchFamily="34" charset="-122"/>
                  <a:ea typeface="微软雅黑" panose="020B0503020204020204" pitchFamily="34" charset="-122"/>
                  <a:cs typeface="微软雅黑" panose="020B0503020204020204" pitchFamily="34" charset="-122"/>
                </a:rPr>
                <a:t>5</a:t>
              </a:r>
            </a:p>
          </p:txBody>
        </p:sp>
        <p:cxnSp>
          <p:nvCxnSpPr>
            <p:cNvPr id="29" name="直接连接符 28"/>
            <p:cNvCxnSpPr/>
            <p:nvPr/>
          </p:nvCxnSpPr>
          <p:spPr>
            <a:xfrm>
              <a:off x="7071" y="5505"/>
              <a:ext cx="6739" cy="0"/>
            </a:xfrm>
            <a:prstGeom prst="line">
              <a:avLst/>
            </a:prstGeom>
            <a:ln>
              <a:solidFill>
                <a:srgbClr val="35729C">
                  <a:alpha val="19000"/>
                </a:srgb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7866775" y="1025889"/>
            <a:ext cx="8080270" cy="1143608"/>
          </a:xfrm>
          <a:prstGeom prst="roundRect">
            <a:avLst>
              <a:gd name="adj" fmla="val 50000"/>
            </a:avLst>
          </a:prstGeom>
          <a:solidFill>
            <a:srgbClr val="FF0000"/>
          </a:soli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sym typeface="+mn-ea"/>
              </a:rPr>
              <a:t>红色引擎</a:t>
            </a:r>
          </a:p>
        </p:txBody>
      </p:sp>
      <p:pic>
        <p:nvPicPr>
          <p:cNvPr id="11" name="图片 10" descr="图片包含 桌子&#10;&#10;描述已自动生成"/>
          <p:cNvPicPr>
            <a:picLocks noChangeAspect="1"/>
          </p:cNvPicPr>
          <p:nvPr/>
        </p:nvPicPr>
        <p:blipFill>
          <a:blip r:embed="rId5"/>
          <a:stretch>
            <a:fillRect/>
          </a:stretch>
        </p:blipFill>
        <p:spPr>
          <a:xfrm>
            <a:off x="683895" y="12475845"/>
            <a:ext cx="23016845" cy="1240155"/>
          </a:xfrm>
          <a:prstGeom prst="rect">
            <a:avLst/>
          </a:prstGeom>
        </p:spPr>
      </p:pic>
      <p:sp>
        <p:nvSpPr>
          <p:cNvPr id="22" name="文本框 21"/>
          <p:cNvSpPr txBox="1"/>
          <p:nvPr/>
        </p:nvSpPr>
        <p:spPr>
          <a:xfrm>
            <a:off x="3641090" y="5460365"/>
            <a:ext cx="16532225" cy="5864225"/>
          </a:xfrm>
          <a:prstGeom prst="rect">
            <a:avLst/>
          </a:prstGeom>
          <a:noFill/>
        </p:spPr>
        <p:txBody>
          <a:bodyPr wrap="square" rtlCol="0">
            <a:noAutofit/>
          </a:bodyPr>
          <a:lstStyle/>
          <a:p>
            <a:pPr>
              <a:lnSpc>
                <a:spcPct val="130000"/>
              </a:lnSpc>
            </a:pP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支部建在项目上</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公司一直以来坚持项目党组织、党支部书记、党建工作制度与项目部管理架构同步建立、同步配备、同步落实，做到哪里有建设项目，党建工作就延伸到哪里，为项目生产经营与党建工作的同步开展提供了全方位的融入机制。从建立开始，项目就把红色理念引进工地带到一线职工身边，积极组织项目员工参加公司、分公司组织的各项党建活动，极大地增强了团队的凝聚力。同时项目党支部还开展各种红色观影、红色教育等活动，极大地激发了广大党员和职工的爱国情怀。</a:t>
            </a:r>
          </a:p>
        </p:txBody>
      </p:sp>
      <p:pic>
        <p:nvPicPr>
          <p:cNvPr id="19" name="图片 18"/>
          <p:cNvPicPr>
            <a:picLocks noChangeAspect="1"/>
          </p:cNvPicPr>
          <p:nvPr/>
        </p:nvPicPr>
        <p:blipFill rotWithShape="1">
          <a:blip r:embed="rId6" cstate="screen"/>
          <a:srcRect/>
          <a:stretch>
            <a:fillRect/>
          </a:stretch>
        </p:blipFill>
        <p:spPr>
          <a:xfrm>
            <a:off x="14854444" y="2795438"/>
            <a:ext cx="7083806" cy="2371416"/>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t>云林里未来社区新建工程项目位于江苏省无锡市锡山开发区许巷路与春雷路西南侧，总建筑面积为</a:t>
            </a:r>
            <a:r>
              <a:rPr lang="en-US" altLang="zh-CN"/>
              <a:t>47562</a:t>
            </a:r>
            <a:r>
              <a:rPr lang="zh-CN" altLang="en-US"/>
              <a:t>㎡，项目由</a:t>
            </a:r>
            <a:r>
              <a:rPr lang="en-US" altLang="zh-CN"/>
              <a:t>A</a:t>
            </a:r>
            <a:r>
              <a:rPr lang="zh-CN" altLang="en-US"/>
              <a:t>公寓单元、</a:t>
            </a:r>
            <a:r>
              <a:rPr lang="en-US" altLang="zh-CN"/>
              <a:t>BC</a:t>
            </a:r>
            <a:r>
              <a:rPr lang="zh-CN" altLang="en-US"/>
              <a:t>养老单元组成，其中公寓单元可提供</a:t>
            </a:r>
            <a:r>
              <a:rPr lang="en-US" altLang="zh-CN"/>
              <a:t>178</a:t>
            </a:r>
            <a:r>
              <a:rPr lang="zh-CN" altLang="en-US"/>
              <a:t>个房间，养老单元可提供</a:t>
            </a:r>
            <a:r>
              <a:rPr lang="en-US" altLang="zh-CN"/>
              <a:t>300</a:t>
            </a:r>
            <a:r>
              <a:rPr lang="zh-CN" altLang="en-US"/>
              <a:t>个床位。项目开工时间为</a:t>
            </a:r>
            <a:r>
              <a:rPr lang="en-US" altLang="zh-CN"/>
              <a:t>2023</a:t>
            </a:r>
            <a:r>
              <a:rPr lang="zh-CN" altLang="en-US"/>
              <a:t>年</a:t>
            </a:r>
            <a:r>
              <a:rPr lang="en-US" altLang="zh-CN"/>
              <a:t>12</a:t>
            </a:r>
            <a:r>
              <a:rPr lang="zh-CN" altLang="en-US"/>
              <a:t>月</a:t>
            </a:r>
            <a:r>
              <a:rPr lang="en-US" altLang="zh-CN"/>
              <a:t>22</a:t>
            </a:r>
            <a:r>
              <a:rPr lang="zh-CN" altLang="en-US"/>
              <a:t>日，计划竣工时间为</a:t>
            </a:r>
            <a:r>
              <a:rPr lang="en-US" altLang="zh-CN"/>
              <a:t>2025</a:t>
            </a:r>
            <a:r>
              <a:rPr lang="zh-CN" altLang="en-US"/>
              <a:t>年</a:t>
            </a:r>
            <a:r>
              <a:rPr lang="en-US" altLang="zh-CN"/>
              <a:t>9</a:t>
            </a:r>
            <a:r>
              <a:rPr lang="zh-CN" altLang="en-US"/>
              <a:t>月</a:t>
            </a:r>
            <a:r>
              <a:rPr lang="en-US" altLang="zh-CN"/>
              <a:t>30</a:t>
            </a:r>
            <a:r>
              <a:rPr lang="zh-CN" altLang="en-US"/>
              <a:t>日。</a:t>
            </a:r>
          </a:p>
        </p:txBody>
      </p:sp>
      <p:graphicFrame>
        <p:nvGraphicFramePr>
          <p:cNvPr id="4194305" name="表格 53"/>
          <p:cNvGraphicFramePr/>
          <p:nvPr>
            <p:custDataLst>
              <p:tags r:id="rId2"/>
            </p:custDataLst>
          </p:nvPr>
        </p:nvGraphicFramePr>
        <p:xfrm>
          <a:off x="12833985" y="2906395"/>
          <a:ext cx="10581640" cy="9430004"/>
        </p:xfrm>
        <a:graphic>
          <a:graphicData uri="http://schemas.openxmlformats.org/drawingml/2006/table">
            <a:tbl>
              <a:tblPr firstRow="1" bandRow="1">
                <a:tableStyleId>{5C22544A-7EE6-4342-B048-85BDC9FD1C3A}</a:tableStyleId>
              </a:tblPr>
              <a:tblGrid>
                <a:gridCol w="2645410">
                  <a:extLst>
                    <a:ext uri="{9D8B030D-6E8A-4147-A177-3AD203B41FA5}">
                      <a16:colId xmlns:a16="http://schemas.microsoft.com/office/drawing/2014/main" val="20000"/>
                    </a:ext>
                  </a:extLst>
                </a:gridCol>
                <a:gridCol w="2645410">
                  <a:extLst>
                    <a:ext uri="{9D8B030D-6E8A-4147-A177-3AD203B41FA5}">
                      <a16:colId xmlns:a16="http://schemas.microsoft.com/office/drawing/2014/main" val="20001"/>
                    </a:ext>
                  </a:extLst>
                </a:gridCol>
                <a:gridCol w="2645410">
                  <a:extLst>
                    <a:ext uri="{9D8B030D-6E8A-4147-A177-3AD203B41FA5}">
                      <a16:colId xmlns:a16="http://schemas.microsoft.com/office/drawing/2014/main" val="20002"/>
                    </a:ext>
                  </a:extLst>
                </a:gridCol>
                <a:gridCol w="2645410">
                  <a:extLst>
                    <a:ext uri="{9D8B030D-6E8A-4147-A177-3AD203B41FA5}">
                      <a16:colId xmlns:a16="http://schemas.microsoft.com/office/drawing/2014/main" val="20003"/>
                    </a:ext>
                  </a:extLst>
                </a:gridCol>
              </a:tblGrid>
              <a:tr h="847090">
                <a:tc>
                  <a:txBody>
                    <a:bodyPr/>
                    <a:lstStyle/>
                    <a:p>
                      <a:pPr algn="ctr">
                        <a:lnSpc>
                          <a:spcPct val="90000"/>
                        </a:lnSpc>
                        <a:buClrTx/>
                        <a:buSzTx/>
                        <a:buFontTx/>
                        <a:buNone/>
                      </a:pPr>
                      <a:r>
                        <a:rPr lang="zh-CN" altLang="en-US" sz="2400" b="0">
                          <a:solidFill>
                            <a:schemeClr val="tx1"/>
                          </a:solidFill>
                          <a:latin typeface="微软雅黑" panose="020B0503020204020204" pitchFamily="34" charset="-122"/>
                          <a:ea typeface="微软雅黑" panose="020B0503020204020204" pitchFamily="34" charset="-122"/>
                        </a:rPr>
                        <a:t>工程名称</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algn="ctr">
                        <a:lnSpc>
                          <a:spcPct val="90000"/>
                        </a:lnSpc>
                        <a:buClrTx/>
                        <a:buSzTx/>
                        <a:buFontTx/>
                        <a:buNone/>
                      </a:pP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未来产业研发制造社区项目</a:t>
                      </a: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一期二标段施工总承包</a:t>
                      </a:r>
                      <a:endParaRPr lang="zh-CN" altLang="en-US" sz="2400"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89281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项目地点</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indent="304800" algn="just">
                        <a:lnSpc>
                          <a:spcPct val="150000"/>
                        </a:lnSpc>
                      </a:pP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无锡市锡山开发区联福路以西、大成路以南、厚惠路以北</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87503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建筑面积</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143800</a:t>
                      </a:r>
                      <a:r>
                        <a:rPr lang="zh-CN" altLang="en-US"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单体数量</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en-US" altLang="zh-CN"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栋</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2"/>
                  </a:ext>
                </a:extLst>
              </a:tr>
              <a:tr h="875665">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合同额</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rPr>
                        <a:t>7.1</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亿</a:t>
                      </a:r>
                      <a:endParaRPr lang="zh-CN" altLang="en-US"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最大高度</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en-US" altLang="zh-CN" sz="2400" dirty="0">
                          <a:solidFill>
                            <a:schemeClr val="tx1"/>
                          </a:solidFill>
                          <a:latin typeface="微软雅黑" panose="020B0503020204020204" pitchFamily="34" charset="-122"/>
                          <a:ea typeface="微软雅黑" panose="020B0503020204020204" pitchFamily="34" charset="-122"/>
                        </a:rPr>
                        <a:t>60</a:t>
                      </a:r>
                      <a:r>
                        <a:rPr lang="zh-CN" altLang="en-US" sz="2400" dirty="0">
                          <a:solidFill>
                            <a:schemeClr val="tx1"/>
                          </a:solidFill>
                          <a:latin typeface="微软雅黑" panose="020B0503020204020204" pitchFamily="34" charset="-122"/>
                          <a:ea typeface="微软雅黑" panose="020B0503020204020204" pitchFamily="34" charset="-122"/>
                        </a:rPr>
                        <a:t>m</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3"/>
                  </a:ext>
                </a:extLst>
              </a:tr>
              <a:tr h="897255">
                <a:tc>
                  <a:txBody>
                    <a:bodyPr/>
                    <a:lstStyle/>
                    <a:p>
                      <a:pPr algn="ctr">
                        <a:lnSpc>
                          <a:spcPct val="90000"/>
                        </a:lnSpc>
                        <a:buClrTx/>
                        <a:buSzTx/>
                        <a:buFontTx/>
                        <a:buNone/>
                      </a:pPr>
                      <a:r>
                        <a:rPr lang="zh-CN" altLang="en-US" sz="2400" dirty="0">
                          <a:solidFill>
                            <a:schemeClr val="tx1"/>
                          </a:solidFill>
                          <a:latin typeface="微软雅黑" panose="020B0503020204020204" pitchFamily="34" charset="-122"/>
                          <a:ea typeface="微软雅黑" panose="020B0503020204020204" pitchFamily="34" charset="-122"/>
                        </a:rPr>
                        <a:t>施工许可办理</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indent="304800" algn="just">
                        <a:lnSpc>
                          <a:spcPct val="150000"/>
                        </a:lnSpc>
                      </a:pP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2025</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02</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日</a:t>
                      </a:r>
                      <a:endParaRPr lang="en-US" altLang="zh-CN"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gn="ctr">
                        <a:lnSpc>
                          <a:spcPct val="90000"/>
                        </a:lnSpc>
                        <a:buClrTx/>
                        <a:buSzTx/>
                        <a:buFontTx/>
                        <a:buNone/>
                      </a:pPr>
                      <a:r>
                        <a:rPr lang="zh-CN" altLang="en-US" sz="2400" dirty="0">
                          <a:solidFill>
                            <a:schemeClr val="tx1"/>
                          </a:solidFill>
                          <a:latin typeface="微软雅黑" panose="020B0503020204020204" pitchFamily="34" charset="-122"/>
                          <a:ea typeface="微软雅黑" panose="020B0503020204020204" pitchFamily="34" charset="-122"/>
                        </a:rPr>
                        <a:t>拟竣工日期</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indent="304800" algn="just">
                        <a:lnSpc>
                          <a:spcPct val="150000"/>
                        </a:lnSpc>
                      </a:pP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2027</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05</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2400" kern="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日</a:t>
                      </a:r>
                      <a:endParaRPr lang="en-US" altLang="zh-CN" sz="2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extLst>
                  <a:ext uri="{0D108BD9-81ED-4DB2-BD59-A6C34878D82A}">
                    <a16:rowId xmlns:a16="http://schemas.microsoft.com/office/drawing/2014/main" val="10004"/>
                  </a:ext>
                </a:extLst>
              </a:tr>
              <a:tr h="1083945">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建设单位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indent="0" algn="ctr">
                        <a:buNone/>
                      </a:pPr>
                      <a:r>
                        <a:rPr lang="zh-CN" altLang="en-US" sz="2400">
                          <a:solidFill>
                            <a:srgbClr val="000000"/>
                          </a:solidFill>
                          <a:latin typeface="微软雅黑" panose="020B0503020204020204" pitchFamily="34" charset="-122"/>
                          <a:ea typeface="微软雅黑" panose="020B0503020204020204" pitchFamily="34" charset="-122"/>
                          <a:sym typeface="+mn-ea"/>
                        </a:rPr>
                        <a:t>无锡宛山湖城市发展有限公司</a:t>
                      </a:r>
                      <a:endParaRPr lang="zh-CN" altLang="en-US" sz="2400" dirty="0">
                        <a:solidFill>
                          <a:srgbClr val="000000"/>
                        </a:solidFill>
                        <a:latin typeface="微软雅黑" panose="020B0503020204020204" pitchFamily="34" charset="-122"/>
                        <a:ea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5"/>
                  </a:ext>
                </a:extLst>
              </a:tr>
              <a:tr h="87376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勘察单位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algn="ctr">
                        <a:lnSpc>
                          <a:spcPct val="90000"/>
                        </a:lnSpc>
                        <a:buClrTx/>
                        <a:buSzTx/>
                        <a:buFontTx/>
                        <a:buNone/>
                      </a:pPr>
                      <a:r>
                        <a:rPr lang="zh-CN" altLang="en-US" sz="2400">
                          <a:latin typeface="微软雅黑" panose="020B0503020204020204" pitchFamily="34" charset="-122"/>
                          <a:ea typeface="微软雅黑" panose="020B0503020204020204" pitchFamily="34" charset="-122"/>
                          <a:cs typeface="+mn-ea"/>
                          <a:sym typeface="方正楷体_GB2312" panose="02000000000000000000" charset="-122"/>
                        </a:rPr>
                        <a:t>无锡市建筑设计研究院有限责任公司</a:t>
                      </a:r>
                      <a:endParaRPr lang="zh-CN" altLang="en-US" sz="2400" dirty="0">
                        <a:solidFill>
                          <a:schemeClr val="tx1"/>
                        </a:solidFill>
                        <a:latin typeface="微软雅黑" panose="020B0503020204020204" pitchFamily="34" charset="-122"/>
                        <a:ea typeface="微软雅黑" panose="020B0503020204020204" pitchFamily="34" charset="-122"/>
                        <a:cs typeface="+mn-ea"/>
                        <a:sym typeface="方正楷体_GB2312" panose="02000000000000000000"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6"/>
                  </a:ext>
                </a:extLst>
              </a:tr>
              <a:tr h="87503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设计单位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algn="ctr">
                        <a:lnSpc>
                          <a:spcPct val="90000"/>
                        </a:lnSpc>
                        <a:buClrTx/>
                        <a:buSzTx/>
                        <a:buFontTx/>
                        <a:buNone/>
                      </a:pPr>
                      <a:r>
                        <a:rPr lang="zh-CN" altLang="en-US" sz="2400">
                          <a:latin typeface="微软雅黑" panose="020B0503020204020204" pitchFamily="34" charset="-122"/>
                          <a:ea typeface="微软雅黑" panose="020B0503020204020204" pitchFamily="34" charset="-122"/>
                          <a:cs typeface="+mn-ea"/>
                          <a:sym typeface="方正楷体_GB2312" panose="02000000000000000000" charset="-122"/>
                        </a:rPr>
                        <a:t>江苏筑森建筑设计有限公司</a:t>
                      </a:r>
                      <a:endParaRPr lang="zh-CN" altLang="en-US" sz="2400" dirty="0">
                        <a:solidFill>
                          <a:schemeClr val="tx1"/>
                        </a:solidFill>
                        <a:latin typeface="微软雅黑" panose="020B0503020204020204" pitchFamily="34" charset="-122"/>
                        <a:ea typeface="微软雅黑" panose="020B0503020204020204" pitchFamily="34" charset="-122"/>
                        <a:cs typeface="+mn-ea"/>
                        <a:sym typeface="方正楷体_GB2312" panose="02000000000000000000"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7"/>
                  </a:ext>
                </a:extLst>
              </a:tr>
              <a:tr h="87630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监理单位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algn="ctr">
                        <a:lnSpc>
                          <a:spcPct val="90000"/>
                        </a:lnSpc>
                        <a:buClrTx/>
                        <a:buSzTx/>
                        <a:buFontTx/>
                        <a:buNone/>
                      </a:pPr>
                      <a:r>
                        <a:rPr lang="zh-CN" altLang="en-US" sz="2400">
                          <a:latin typeface="微软雅黑" panose="020B0503020204020204" pitchFamily="34" charset="-122"/>
                          <a:ea typeface="微软雅黑" panose="020B0503020204020204" pitchFamily="34" charset="-122"/>
                          <a:cs typeface="+mn-ea"/>
                          <a:sym typeface="方正楷体_GB2312" panose="02000000000000000000" charset="-122"/>
                        </a:rPr>
                        <a:t>江苏恒荣工程项目管理有限公司</a:t>
                      </a:r>
                      <a:endParaRPr lang="zh-CN" altLang="en-US" sz="2400" dirty="0">
                        <a:solidFill>
                          <a:schemeClr val="tx1"/>
                        </a:solidFill>
                        <a:latin typeface="微软雅黑" panose="020B0503020204020204" pitchFamily="34" charset="-122"/>
                        <a:ea typeface="微软雅黑" panose="020B0503020204020204" pitchFamily="34" charset="-122"/>
                        <a:cs typeface="+mn-ea"/>
                        <a:sym typeface="方正楷体_GB2312" panose="02000000000000000000" charset="-122"/>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8"/>
                  </a:ext>
                </a:extLst>
              </a:tr>
              <a:tr h="875030">
                <a:tc>
                  <a:txBody>
                    <a:bodyPr/>
                    <a:lstStyle/>
                    <a:p>
                      <a:pPr algn="ctr">
                        <a:lnSpc>
                          <a:spcPct val="90000"/>
                        </a:lnSpc>
                        <a:buClrTx/>
                        <a:buSzTx/>
                        <a:buFontTx/>
                        <a:buNone/>
                      </a:pPr>
                      <a:r>
                        <a:rPr lang="zh-CN" altLang="en-US" sz="2400">
                          <a:solidFill>
                            <a:schemeClr val="tx1"/>
                          </a:solidFill>
                          <a:latin typeface="微软雅黑" panose="020B0503020204020204" pitchFamily="34" charset="-122"/>
                          <a:ea typeface="微软雅黑" panose="020B0503020204020204" pitchFamily="34" charset="-122"/>
                        </a:rPr>
                        <a:t>施工单位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gridSpan="3">
                  <a:txBody>
                    <a:bodyPr/>
                    <a:lstStyle/>
                    <a:p>
                      <a:pPr indent="0" algn="ctr">
                        <a:buNone/>
                      </a:pPr>
                      <a:r>
                        <a:rPr lang="en-US" sz="2400" b="0">
                          <a:solidFill>
                            <a:srgbClr val="000000"/>
                          </a:solidFill>
                          <a:latin typeface="微软雅黑" panose="020B0503020204020204" pitchFamily="34" charset="-122"/>
                          <a:ea typeface="微软雅黑" panose="020B0503020204020204" pitchFamily="34" charset="-122"/>
                          <a:sym typeface="+mn-ea"/>
                        </a:rPr>
                        <a:t>华仁建设集团有限公司</a:t>
                      </a:r>
                      <a:endParaRPr lang="en-US" altLang="en-US" sz="2400" b="0" dirty="0">
                        <a:solidFill>
                          <a:srgbClr val="000000"/>
                        </a:solidFill>
                        <a:latin typeface="微软雅黑" panose="020B0503020204020204" pitchFamily="34" charset="-122"/>
                        <a:ea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hMerge="1">
                  <a:txBody>
                    <a:bodyPr/>
                    <a:lstStyle/>
                    <a:p>
                      <a:endParaRPr lang="zh-CN"/>
                    </a:p>
                  </a:txBody>
                  <a:tcPr>
                    <a:lnT w="12700">
                      <a:solidFill>
                        <a:schemeClr val="tx1"/>
                      </a:solidFill>
                      <a:prstDash val="solid"/>
                    </a:lnT>
                    <a:lnB w="12700">
                      <a:solidFill>
                        <a:schemeClr val="tx1"/>
                      </a:solidFill>
                      <a:prstDash val="solid"/>
                    </a:lnB>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9"/>
                  </a:ext>
                </a:extLst>
              </a:tr>
            </a:tbl>
          </a:graphicData>
        </a:graphic>
      </p:graphicFrame>
      <p:sp>
        <p:nvSpPr>
          <p:cNvPr id="2" name="矩形: 圆角 1"/>
          <p:cNvSpPr/>
          <p:nvPr>
            <p:custDataLst>
              <p:tags r:id="rId3"/>
            </p:custDataLst>
          </p:nvPr>
        </p:nvSpPr>
        <p:spPr>
          <a:xfrm>
            <a:off x="8151890" y="1048749"/>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项目概况</a:t>
            </a:r>
          </a:p>
        </p:txBody>
      </p:sp>
      <p:pic>
        <p:nvPicPr>
          <p:cNvPr id="3" name="图片 2" descr="C:/Users/Administrator/Desktop/1.png1"/>
          <p:cNvPicPr/>
          <p:nvPr/>
        </p:nvPicPr>
        <p:blipFill>
          <a:blip r:embed="rId6" cstate="screen">
            <a:extLst>
              <a:ext uri="{28A0092B-C50C-407E-A947-70E740481C1C}">
                <a14:useLocalDpi xmlns:a14="http://schemas.microsoft.com/office/drawing/2010/main"/>
              </a:ext>
            </a:extLst>
          </a:blip>
          <a:srcRect/>
          <a:stretch>
            <a:fillRect/>
          </a:stretch>
        </p:blipFill>
        <p:spPr>
          <a:xfrm>
            <a:off x="1022350" y="2929890"/>
            <a:ext cx="11094085" cy="924814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7866775" y="1025889"/>
            <a:ext cx="8080270" cy="1143608"/>
          </a:xfrm>
          <a:prstGeom prst="roundRect">
            <a:avLst>
              <a:gd name="adj" fmla="val 50000"/>
            </a:avLst>
          </a:prstGeom>
          <a:solidFill>
            <a:srgbClr val="FF0000"/>
          </a:soli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sym typeface="+mn-ea"/>
              </a:rPr>
              <a:t>党支部活动</a:t>
            </a:r>
          </a:p>
        </p:txBody>
      </p:sp>
      <p:pic>
        <p:nvPicPr>
          <p:cNvPr id="11" name="图片 10" descr="图片包含 桌子&#10;&#10;描述已自动生成"/>
          <p:cNvPicPr>
            <a:picLocks noChangeAspect="1"/>
          </p:cNvPicPr>
          <p:nvPr/>
        </p:nvPicPr>
        <p:blipFill>
          <a:blip r:embed="rId5"/>
          <a:stretch>
            <a:fillRect/>
          </a:stretch>
        </p:blipFill>
        <p:spPr>
          <a:xfrm>
            <a:off x="683895" y="12475845"/>
            <a:ext cx="23016845" cy="1240155"/>
          </a:xfrm>
          <a:prstGeom prst="rect">
            <a:avLst/>
          </a:prstGeom>
        </p:spPr>
      </p:pic>
      <p:sp>
        <p:nvSpPr>
          <p:cNvPr id="22" name="文本框 21"/>
          <p:cNvSpPr txBox="1"/>
          <p:nvPr/>
        </p:nvSpPr>
        <p:spPr>
          <a:xfrm>
            <a:off x="3926205" y="10288270"/>
            <a:ext cx="16532225" cy="2326005"/>
          </a:xfrm>
          <a:prstGeom prst="rect">
            <a:avLst/>
          </a:prstGeom>
          <a:noFill/>
        </p:spPr>
        <p:txBody>
          <a:bodyPr wrap="square" rtlCol="0">
            <a:noAutofit/>
          </a:bodyPr>
          <a:lstStyle/>
          <a:p>
            <a:pPr>
              <a:lnSpc>
                <a:spcPct val="130000"/>
              </a:lnSpc>
            </a:pP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在鲜红的党旗下</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全体党员干部身穿正装佩戴党徽</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举起右拳</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庄严宣誓</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重温入党誓词</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郑重许下“爱党报国”的庄重承诺</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a:t>
            </a:r>
          </a:p>
        </p:txBody>
      </p:sp>
      <p:pic>
        <p:nvPicPr>
          <p:cNvPr id="2" name="图片 1" descr="571b2d11927638ab2dead16bd4b7054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75860" y="2340610"/>
            <a:ext cx="13352145" cy="7776845"/>
          </a:xfrm>
          <a:prstGeom prst="rect">
            <a:avLst/>
          </a:prstGeom>
        </p:spPr>
      </p:pic>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7866775" y="1025889"/>
            <a:ext cx="8080270" cy="1143608"/>
          </a:xfrm>
          <a:prstGeom prst="roundRect">
            <a:avLst>
              <a:gd name="adj" fmla="val 50000"/>
            </a:avLst>
          </a:prstGeom>
          <a:solidFill>
            <a:srgbClr val="FF0000"/>
          </a:soli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sym typeface="+mn-ea"/>
              </a:rPr>
              <a:t>红色教育</a:t>
            </a:r>
          </a:p>
        </p:txBody>
      </p:sp>
      <p:pic>
        <p:nvPicPr>
          <p:cNvPr id="11" name="图片 10" descr="图片包含 桌子&#10;&#10;描述已自动生成"/>
          <p:cNvPicPr>
            <a:picLocks noChangeAspect="1"/>
          </p:cNvPicPr>
          <p:nvPr/>
        </p:nvPicPr>
        <p:blipFill>
          <a:blip r:embed="rId5"/>
          <a:stretch>
            <a:fillRect/>
          </a:stretch>
        </p:blipFill>
        <p:spPr>
          <a:xfrm>
            <a:off x="683895" y="12475845"/>
            <a:ext cx="23016845" cy="1240155"/>
          </a:xfrm>
          <a:prstGeom prst="rect">
            <a:avLst/>
          </a:prstGeom>
        </p:spPr>
      </p:pic>
      <p:sp>
        <p:nvSpPr>
          <p:cNvPr id="22" name="文本框 21"/>
          <p:cNvSpPr txBox="1"/>
          <p:nvPr/>
        </p:nvSpPr>
        <p:spPr>
          <a:xfrm>
            <a:off x="716915" y="10098405"/>
            <a:ext cx="23016845" cy="2824480"/>
          </a:xfrm>
          <a:prstGeom prst="rect">
            <a:avLst/>
          </a:prstGeom>
          <a:noFill/>
        </p:spPr>
        <p:txBody>
          <a:bodyPr wrap="square" rtlCol="0">
            <a:noAutofit/>
          </a:bodyPr>
          <a:lstStyle/>
          <a:p>
            <a:pPr algn="ctr">
              <a:lnSpc>
                <a:spcPct val="130000"/>
              </a:lnSpc>
            </a:pP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追寻红色足迹，砥砺初心使命</a:t>
            </a:r>
            <a:r>
              <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公司党支部红色主题教育之旅</a:t>
            </a:r>
            <a:endParaRPr lang="en-US" altLang="zh-CN"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30000"/>
              </a:lnSpc>
            </a:pPr>
            <a:r>
              <a:rPr lang="zh-CN" altLang="en-US" sz="4000" dirty="0">
                <a:solidFill>
                  <a:srgbClr val="D02227"/>
                </a:solidFill>
                <a:latin typeface="微软雅黑" panose="020B0503020204020204" pitchFamily="34" charset="-122"/>
                <a:ea typeface="微软雅黑" panose="020B0503020204020204" pitchFamily="34" charset="-122"/>
                <a:cs typeface="微软雅黑" panose="020B0503020204020204" pitchFamily="34" charset="-122"/>
              </a:rPr>
              <a:t>让我们共同踏上旅程，在红色热土上接受思想淬炼，将学习所获转化为岗位建功的实际行动，以更饱满的热情与更坚实的担当，为推动公司高质量发展贡献先锋力量！</a:t>
            </a:r>
          </a:p>
        </p:txBody>
      </p:sp>
      <p:pic>
        <p:nvPicPr>
          <p:cNvPr id="2" name="图片 1" descr="e49e1396b1ea9f839f7bc2f420ec5e72"/>
          <p:cNvPicPr/>
          <p:nvPr/>
        </p:nvPicPr>
        <p:blipFill>
          <a:blip r:embed="rId6" cstate="screen">
            <a:extLst>
              <a:ext uri="{28A0092B-C50C-407E-A947-70E740481C1C}">
                <a14:useLocalDpi xmlns:a14="http://schemas.microsoft.com/office/drawing/2010/main"/>
              </a:ext>
            </a:extLst>
          </a:blip>
          <a:stretch>
            <a:fillRect/>
          </a:stretch>
        </p:blipFill>
        <p:spPr>
          <a:xfrm>
            <a:off x="2469515" y="2898140"/>
            <a:ext cx="9000000" cy="7200000"/>
          </a:xfrm>
          <a:prstGeom prst="rect">
            <a:avLst/>
          </a:prstGeom>
        </p:spPr>
      </p:pic>
      <p:pic>
        <p:nvPicPr>
          <p:cNvPr id="3" name="图片 2" descr="aa72a20e0ac44240d472e55650cb3748"/>
          <p:cNvPicPr/>
          <p:nvPr/>
        </p:nvPicPr>
        <p:blipFill>
          <a:blip r:embed="rId7" cstate="screen">
            <a:extLst>
              <a:ext uri="{28A0092B-C50C-407E-A947-70E740481C1C}">
                <a14:useLocalDpi xmlns:a14="http://schemas.microsoft.com/office/drawing/2010/main"/>
              </a:ext>
            </a:extLst>
          </a:blip>
          <a:stretch>
            <a:fillRect/>
          </a:stretch>
        </p:blipFill>
        <p:spPr>
          <a:xfrm>
            <a:off x="12473305" y="2898140"/>
            <a:ext cx="9000000" cy="7200000"/>
          </a:xfrm>
          <a:prstGeom prst="rect">
            <a:avLst/>
          </a:prstGeom>
        </p:spPr>
      </p:pic>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1701" name="image 1701" descr="/Users/meizhenyang/Desktop/微信图片_20251213000544_80_3.png微信图片_20251213000544_80_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24384000" cy="13716000"/>
          </a:xfrm>
          <a:prstGeom prst="rect">
            <a:avLst/>
          </a:prstGeom>
        </p:spPr>
      </p:pic>
      <p:pic>
        <p:nvPicPr>
          <p:cNvPr id="91702" name="image 1702"/>
          <p:cNvPicPr>
            <a:picLocks noChangeAspect="1"/>
          </p:cNvPicPr>
          <p:nvPr/>
        </p:nvPicPr>
        <p:blipFill>
          <a:blip r:embed="rId4"/>
          <a:srcRect/>
          <a:stretch>
            <a:fillRect/>
          </a:stretch>
        </p:blipFill>
        <p:spPr>
          <a:xfrm>
            <a:off x="3683000" y="9652000"/>
            <a:ext cx="355600" cy="342900"/>
          </a:xfrm>
          <a:prstGeom prst="rect">
            <a:avLst/>
          </a:prstGeom>
        </p:spPr>
      </p:pic>
      <p:pic>
        <p:nvPicPr>
          <p:cNvPr id="91703" name="image 1703"/>
          <p:cNvPicPr>
            <a:picLocks noChangeAspect="1"/>
          </p:cNvPicPr>
          <p:nvPr/>
        </p:nvPicPr>
        <p:blipFill>
          <a:blip r:embed="rId5"/>
          <a:srcRect/>
          <a:stretch>
            <a:fillRect/>
          </a:stretch>
        </p:blipFill>
        <p:spPr>
          <a:xfrm>
            <a:off x="4432300" y="9652000"/>
            <a:ext cx="330200" cy="342900"/>
          </a:xfrm>
          <a:prstGeom prst="rect">
            <a:avLst/>
          </a:prstGeom>
        </p:spPr>
      </p:pic>
      <p:pic>
        <p:nvPicPr>
          <p:cNvPr id="91704" name="image 1704"/>
          <p:cNvPicPr>
            <a:picLocks noChangeAspect="1"/>
          </p:cNvPicPr>
          <p:nvPr/>
        </p:nvPicPr>
        <p:blipFill>
          <a:blip r:embed="rId6"/>
          <a:srcRect/>
          <a:stretch>
            <a:fillRect/>
          </a:stretch>
        </p:blipFill>
        <p:spPr>
          <a:xfrm>
            <a:off x="5156200" y="9652000"/>
            <a:ext cx="342900" cy="342900"/>
          </a:xfrm>
          <a:prstGeom prst="rect">
            <a:avLst/>
          </a:prstGeom>
        </p:spPr>
      </p:pic>
      <p:pic>
        <p:nvPicPr>
          <p:cNvPr id="91705" name="image 1705"/>
          <p:cNvPicPr>
            <a:picLocks noChangeAspect="1"/>
          </p:cNvPicPr>
          <p:nvPr/>
        </p:nvPicPr>
        <p:blipFill>
          <a:blip r:embed="rId7"/>
          <a:srcRect/>
          <a:stretch>
            <a:fillRect/>
          </a:stretch>
        </p:blipFill>
        <p:spPr>
          <a:xfrm>
            <a:off x="1816100" y="1892300"/>
            <a:ext cx="16916400" cy="8890000"/>
          </a:xfrm>
          <a:prstGeom prst="rect">
            <a:avLst/>
          </a:prstGeom>
        </p:spPr>
      </p:pic>
      <p:sp>
        <p:nvSpPr>
          <p:cNvPr id="1706" name="Object 1706"/>
          <p:cNvSpPr txBox="1"/>
          <p:nvPr/>
        </p:nvSpPr>
        <p:spPr>
          <a:xfrm>
            <a:off x="3543300" y="2633345"/>
            <a:ext cx="9641840" cy="6105525"/>
          </a:xfrm>
          <a:prstGeom prst="rect">
            <a:avLst/>
          </a:prstGeom>
        </p:spPr>
        <p:txBody>
          <a:bodyPr vert="horz" wrap="square" lIns="0" tIns="0" rIns="0" bIns="0" rtlCol="0" anchor="t" anchorCtr="0">
            <a:spAutoFit/>
          </a:bodyPr>
          <a:lstStyle/>
          <a:p>
            <a:pPr algn="l">
              <a:lnSpc>
                <a:spcPct val="124000"/>
              </a:lnSpc>
            </a:pPr>
            <a:r>
              <a:rPr lang="zh-CN" altLang="en-US" sz="16000" b="1">
                <a:solidFill>
                  <a:schemeClr val="bg2"/>
                </a:solidFill>
                <a:latin typeface="汉仪中宋简" panose="02010600000101010101" charset="-128"/>
                <a:ea typeface="汉仪中宋简" panose="02010600000101010101" charset="-128"/>
                <a:cs typeface="汉仪中宋简" panose="02010600000101010101" charset="-128"/>
                <a:sym typeface="+mn-ea"/>
              </a:rPr>
              <a:t>感谢阅审</a:t>
            </a:r>
          </a:p>
          <a:p>
            <a:pPr algn="l">
              <a:lnSpc>
                <a:spcPct val="124000"/>
              </a:lnSpc>
            </a:pPr>
            <a:r>
              <a:rPr lang="zh-CN" altLang="en-US" sz="16000" b="1">
                <a:solidFill>
                  <a:schemeClr val="bg2"/>
                </a:solidFill>
                <a:latin typeface="汉仪中宋简" panose="02010600000101010101" charset="-128"/>
                <a:ea typeface="汉仪中宋简" panose="02010600000101010101" charset="-128"/>
                <a:cs typeface="汉仪中宋简" panose="02010600000101010101" charset="-128"/>
                <a:sym typeface="+mn-ea"/>
              </a:rPr>
              <a:t>敬请指正</a:t>
            </a:r>
          </a:p>
        </p:txBody>
      </p:sp>
      <p:sp>
        <p:nvSpPr>
          <p:cNvPr id="1707" name="Object 1707"/>
          <p:cNvSpPr txBox="1"/>
          <p:nvPr/>
        </p:nvSpPr>
        <p:spPr>
          <a:xfrm>
            <a:off x="3543300" y="6088100"/>
            <a:ext cx="8928100" cy="1525905"/>
          </a:xfrm>
          <a:prstGeom prst="rect">
            <a:avLst/>
          </a:prstGeom>
        </p:spPr>
        <p:txBody>
          <a:bodyPr vert="horz" wrap="square" lIns="0" tIns="0" rIns="0" bIns="0" rtlCol="0" anchor="t" anchorCtr="0">
            <a:spAutoFit/>
          </a:bodyPr>
          <a:lstStyle/>
          <a:p>
            <a:pPr algn="l">
              <a:lnSpc>
                <a:spcPct val="124000"/>
              </a:lnSpc>
            </a:pPr>
            <a:r>
              <a:rPr lang="en-US" altLang="zh-CN" sz="8000" b="0" i="0" dirty="0">
                <a:solidFill>
                  <a:srgbClr val="FFFFFF"/>
                </a:solidFill>
                <a:latin typeface="OPPOSans-R" panose="00020600040101010101" charset="-122"/>
                <a:ea typeface="OPPOSans-R" panose="00020600040101010101" charset="-122"/>
              </a:rPr>
              <a:t> </a:t>
            </a:r>
            <a:endParaRPr lang="zh-CN" altLang="en-US" sz="8000" b="0" i="0" dirty="0">
              <a:solidFill>
                <a:srgbClr val="FFFFFF"/>
              </a:solidFill>
              <a:latin typeface="OPPOSans-R" panose="00020600040101010101" charset="-122"/>
              <a:ea typeface="OPPOSans-R" panose="00020600040101010101"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266700" algn="just" defTabSz="266700">
              <a:lnSpc>
                <a:spcPct val="150000"/>
              </a:lnSpc>
              <a:tabLst>
                <a:tab pos="7431405" algn="l"/>
              </a:tabLst>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华仁建设集团有限公司创建于</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1972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年，至今已有</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53</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年的工程建设历史，</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2015</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年被住建部批准为房屋建筑工程施工总承包特级资质，成为无锡地区建筑业首家特级施工企业，同时拥有人防工程、建筑工程双甲设计资质、江苏省级技术中心和信息中心。</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266700" algn="just" defTabSz="266700">
              <a:lnSpc>
                <a:spcPct val="150000"/>
              </a:lnSpc>
              <a:tabLst>
                <a:tab pos="7431405" algn="l"/>
              </a:tabLst>
            </a:pP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2019</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年，华仁建设被无锡交建集团正式收购，现注册资本</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亿元，无锡交建集团控股</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89%</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。收购完成后在无锡交建集团的领导下，华仁建设年营业收入、税收、利润总额实现成倍增长。企业拥有职工</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1000</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余人，其中各类专业技术人员</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600</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余名，带动就业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20000</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余人。</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266700" algn="just" defTabSz="266700">
              <a:lnSpc>
                <a:spcPct val="150000"/>
              </a:lnSpc>
              <a:tabLst>
                <a:tab pos="7431405" algn="l"/>
              </a:tabLst>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建筑施工是华仁建设生存和发展的基础，公司先后承建了许多单项工程超亿元的大型工业和民用建筑工程，华仁建设始终把质量和创新作为企业的生命，企业的管理、品牌、口碑和效益一直保持较好的水平，累计获得各类企业荣誉和工程获奖奖项达上千项，包括鲁班奖、国家优质工程奖、部优奖、詹天佑奖及江苏省扬子杯、上海市白玉兰杯、四川省天府杯、江西省杜鹃花杯奖等。</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266700" algn="just" defTabSz="266700">
              <a:lnSpc>
                <a:spcPct val="150000"/>
              </a:lnSpc>
              <a:tabLst>
                <a:tab pos="7431405" algn="l"/>
              </a:tabLst>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近年来，华仁建设加大智能建造和</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BIM</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技术推广应用力度，依托</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高、大、难</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和</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新、特、尖</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的工程项目，强化</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四节一环保</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和绿色施工，着力推行和采用新技术、新工艺、新材料和新装备，促进了企业的经济循环发展、绿色建设发展和智能化发展，助力企业逐步实现</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安全生产常态化、质量管理标准化、项目管理数字化、建造方式智慧化</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的高质量发展目标。</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266700" algn="just" defTabSz="266700">
              <a:lnSpc>
                <a:spcPct val="150000"/>
              </a:lnSpc>
              <a:tabLst>
                <a:tab pos="7431405" algn="l"/>
              </a:tabLst>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华仁建设多年来的经济实力、品牌管理、诚信务实、认真执著，得到了社会的认可，先后荣获</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全国重合同守信用企业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江苏省守合同重信用企业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江苏省文明单位</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江苏省建筑业最佳企业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江苏省建筑业竞争力百强企业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无锡建筑业优秀企业</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等众多荣誉称号。华仁建设已取得国家级工法</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项，发明和实用新型专利</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69</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项，主编建设部行业标准</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项。</a:t>
            </a:r>
            <a:endPar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266700" algn="just" defTabSz="266700">
              <a:lnSpc>
                <a:spcPct val="150000"/>
              </a:lnSpc>
              <a:tabLst>
                <a:tab pos="7431405" algn="l"/>
              </a:tabLst>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通过与无锡交建集团的强强联合，华仁建设将发挥自身优势，坚持</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积极开拓求发展，加强管理求效益</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的经营理念，为实现</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百亿华仁、华仁百年，争当无锡地方建筑行业国企标兵</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的目标而不断努力奋斗！</a:t>
            </a:r>
          </a:p>
          <a:p>
            <a:pPr algn="l"/>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公司简介</a:t>
            </a:r>
          </a:p>
        </p:txBody>
      </p:sp>
      <p:pic>
        <p:nvPicPr>
          <p:cNvPr id="6153" name="图片 810"/>
          <p:cNvPicPr>
            <a:picLocks noChangeAspect="1"/>
          </p:cNvPicPr>
          <p:nvPr>
            <p:custDataLst>
              <p:tags r:id="rId3"/>
            </p:custDataLst>
          </p:nvPr>
        </p:nvPicPr>
        <p:blipFill>
          <a:blip r:embed="rId7"/>
          <a:stretch>
            <a:fillRect/>
          </a:stretch>
        </p:blipFill>
        <p:spPr>
          <a:xfrm>
            <a:off x="4930776" y="11299826"/>
            <a:ext cx="16017874" cy="2416174"/>
          </a:xfrm>
          <a:prstGeom prst="rect">
            <a:avLst/>
          </a:prstGeom>
          <a:noFill/>
          <a:ln w="9525">
            <a:noFill/>
          </a:ln>
        </p:spPr>
      </p:pic>
      <p:pic>
        <p:nvPicPr>
          <p:cNvPr id="6154" name="图片 808"/>
          <p:cNvPicPr>
            <a:picLocks noChangeAspect="1"/>
          </p:cNvPicPr>
          <p:nvPr>
            <p:custDataLst>
              <p:tags r:id="rId4"/>
            </p:custDataLst>
          </p:nvPr>
        </p:nvPicPr>
        <p:blipFill>
          <a:blip r:embed="rId8" cstate="screen">
            <a:extLst>
              <a:ext uri="{28A0092B-C50C-407E-A947-70E740481C1C}">
                <a14:useLocalDpi xmlns:a14="http://schemas.microsoft.com/office/drawing/2010/main"/>
              </a:ext>
            </a:extLst>
          </a:blip>
          <a:srcRect/>
          <a:stretch>
            <a:fillRect/>
          </a:stretch>
        </p:blipFill>
        <p:spPr>
          <a:xfrm>
            <a:off x="19674840" y="11680826"/>
            <a:ext cx="2152650" cy="2035174"/>
          </a:xfrm>
          <a:prstGeom prst="rect">
            <a:avLst/>
          </a:prstGeom>
          <a:noFill/>
          <a:ln w="9525">
            <a:noFill/>
          </a:ln>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78815"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ïşḻïďê-Rectangle 30"/>
          <p:cNvSpPr/>
          <p:nvPr/>
        </p:nvSpPr>
        <p:spPr bwMode="auto">
          <a:xfrm>
            <a:off x="10402836" y="10050064"/>
            <a:ext cx="4216126" cy="1114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0" tIns="93600" rIns="180000" bIns="93600" anchor="t"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eaLnBrk="1" hangingPunct="1">
              <a:lnSpc>
                <a:spcPct val="150000"/>
              </a:lnSpc>
              <a:spcBef>
                <a:spcPct val="0"/>
              </a:spcBef>
              <a:buFontTx/>
              <a:buNone/>
            </a:pPr>
            <a:r>
              <a:rPr lang="zh-CN" altLang="en-US" sz="2000" dirty="0">
                <a:solidFill>
                  <a:schemeClr val="bg1"/>
                </a:solidFill>
              </a:rPr>
              <a:t>此部分内容作为文字排版占位显示</a:t>
            </a:r>
            <a:br>
              <a:rPr lang="en-US" altLang="zh-CN" sz="2000" dirty="0">
                <a:solidFill>
                  <a:schemeClr val="bg1"/>
                </a:solidFill>
              </a:rPr>
            </a:br>
            <a:r>
              <a:rPr lang="zh-CN" altLang="en-US" sz="2000" dirty="0">
                <a:solidFill>
                  <a:schemeClr val="bg1"/>
                </a:solidFill>
              </a:rPr>
              <a:t> （建议使用主题字体）</a:t>
            </a:r>
            <a:endParaRPr lang="en-US" altLang="zh-CN" sz="2000" dirty="0">
              <a:solidFill>
                <a:schemeClr val="bg1"/>
              </a:solidFill>
            </a:endParaRPr>
          </a:p>
        </p:txBody>
      </p:sp>
      <p:sp>
        <p:nvSpPr>
          <p:cNvPr id="1048722" name="椭圆 102"/>
          <p:cNvSpPr/>
          <p:nvPr>
            <p:custDataLst>
              <p:tags r:id="rId2"/>
            </p:custDataLst>
          </p:nvPr>
        </p:nvSpPr>
        <p:spPr>
          <a:xfrm>
            <a:off x="2668870" y="4479404"/>
            <a:ext cx="19036856" cy="1143608"/>
          </a:xfrm>
          <a:prstGeom prst="ellipse">
            <a:avLst/>
          </a:prstGeom>
        </p:spPr>
        <p:style>
          <a:lnRef idx="3">
            <a:schemeClr val="accent3"/>
          </a:lnRef>
          <a:fillRef idx="0">
            <a:srgbClr val="FFFFFF"/>
          </a:fillRef>
          <a:effectRef idx="0">
            <a:srgbClr val="FFFFFF"/>
          </a:effectRef>
          <a:fontRef idx="minor">
            <a:schemeClr val="tx1"/>
          </a:fontRef>
        </p:style>
        <p:txBody>
          <a:bodyPr rtlCol="0" anchor="ctr">
            <a:scene3d>
              <a:camera prst="orthographicFront"/>
              <a:lightRig rig="threePt" dir="t"/>
            </a:scene3d>
          </a:bodyPr>
          <a:lstStyle/>
          <a:p>
            <a:pPr algn="ctr"/>
            <a:endParaRPr lang="zh-CN" altLang="en-US" sz="3810">
              <a:solidFill>
                <a:schemeClr val="accent1"/>
              </a:solidFill>
              <a:effectLst>
                <a:outerShdw blurRad="38100" dist="25400" dir="5400000" algn="ctr" rotWithShape="0">
                  <a:srgbClr val="6E747A">
                    <a:alpha val="43000"/>
                  </a:srgbClr>
                </a:outerShdw>
              </a:effectLst>
            </a:endParaRPr>
          </a:p>
        </p:txBody>
      </p:sp>
      <p:sp>
        <p:nvSpPr>
          <p:cNvPr id="1048725" name="椭圆 105"/>
          <p:cNvSpPr/>
          <p:nvPr>
            <p:custDataLst>
              <p:tags r:id="rId3"/>
            </p:custDataLst>
          </p:nvPr>
        </p:nvSpPr>
        <p:spPr>
          <a:xfrm>
            <a:off x="2803254" y="5012908"/>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1" name="直接连接符 106"/>
          <p:cNvCxnSpPr/>
          <p:nvPr>
            <p:custDataLst>
              <p:tags r:id="rId4"/>
            </p:custDataLst>
          </p:nvPr>
        </p:nvCxnSpPr>
        <p:spPr>
          <a:xfrm>
            <a:off x="2984672" y="5375746"/>
            <a:ext cx="0" cy="103610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48726" name="矩形 107"/>
          <p:cNvSpPr/>
          <p:nvPr>
            <p:custDataLst>
              <p:tags r:id="rId5"/>
            </p:custDataLst>
          </p:nvPr>
        </p:nvSpPr>
        <p:spPr>
          <a:xfrm>
            <a:off x="1605892" y="6761916"/>
            <a:ext cx="3019612" cy="1647550"/>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一般及以上生产安全责任事故: 0</a:t>
            </a:r>
          </a:p>
        </p:txBody>
      </p:sp>
      <p:sp>
        <p:nvSpPr>
          <p:cNvPr id="4" name="矩形: 圆角 15"/>
          <p:cNvSpPr/>
          <p:nvPr>
            <p:custDataLst>
              <p:tags r:id="rId6"/>
            </p:custDataLst>
          </p:nvPr>
        </p:nvSpPr>
        <p:spPr>
          <a:xfrm>
            <a:off x="1462102" y="6412518"/>
            <a:ext cx="3277628" cy="1963352"/>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29" name="椭圆 115"/>
          <p:cNvSpPr/>
          <p:nvPr>
            <p:custDataLst>
              <p:tags r:id="rId7"/>
            </p:custDataLst>
          </p:nvPr>
        </p:nvSpPr>
        <p:spPr>
          <a:xfrm>
            <a:off x="17538474" y="5360962"/>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3" name="直接连接符 116"/>
          <p:cNvCxnSpPr/>
          <p:nvPr>
            <p:custDataLst>
              <p:tags r:id="rId8"/>
            </p:custDataLst>
          </p:nvPr>
        </p:nvCxnSpPr>
        <p:spPr>
          <a:xfrm>
            <a:off x="17719892" y="5723800"/>
            <a:ext cx="0" cy="103610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48730" name="椭圆 120"/>
          <p:cNvSpPr/>
          <p:nvPr>
            <p:custDataLst>
              <p:tags r:id="rId9"/>
            </p:custDataLst>
          </p:nvPr>
        </p:nvSpPr>
        <p:spPr>
          <a:xfrm>
            <a:off x="13855004" y="5453688"/>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4" name="直接连接符 121"/>
          <p:cNvCxnSpPr/>
          <p:nvPr>
            <p:custDataLst>
              <p:tags r:id="rId10"/>
            </p:custDataLst>
          </p:nvPr>
        </p:nvCxnSpPr>
        <p:spPr>
          <a:xfrm>
            <a:off x="14036424" y="5816526"/>
            <a:ext cx="0" cy="103610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48731" name="椭圆 125"/>
          <p:cNvSpPr/>
          <p:nvPr>
            <p:custDataLst>
              <p:tags r:id="rId11"/>
            </p:custDataLst>
          </p:nvPr>
        </p:nvSpPr>
        <p:spPr>
          <a:xfrm>
            <a:off x="10170192" y="5453688"/>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5" name="直接连接符 126"/>
          <p:cNvCxnSpPr/>
          <p:nvPr>
            <p:custDataLst>
              <p:tags r:id="rId12"/>
            </p:custDataLst>
          </p:nvPr>
        </p:nvCxnSpPr>
        <p:spPr>
          <a:xfrm>
            <a:off x="10351610" y="5816526"/>
            <a:ext cx="0" cy="103610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48732" name="椭圆 130"/>
          <p:cNvSpPr/>
          <p:nvPr>
            <p:custDataLst>
              <p:tags r:id="rId13"/>
            </p:custDataLst>
          </p:nvPr>
        </p:nvSpPr>
        <p:spPr>
          <a:xfrm>
            <a:off x="4848580" y="5323334"/>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6" name="直接连接符 131"/>
          <p:cNvCxnSpPr/>
          <p:nvPr>
            <p:custDataLst>
              <p:tags r:id="rId14"/>
            </p:custDataLst>
          </p:nvPr>
        </p:nvCxnSpPr>
        <p:spPr>
          <a:xfrm>
            <a:off x="5029998" y="5686172"/>
            <a:ext cx="0" cy="2999454"/>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3" name="组合 140"/>
          <p:cNvGrpSpPr/>
          <p:nvPr/>
        </p:nvGrpSpPr>
        <p:grpSpPr>
          <a:xfrm>
            <a:off x="5335052" y="6760572"/>
            <a:ext cx="3042456" cy="1650238"/>
            <a:chOff x="3970" y="5030"/>
            <a:chExt cx="2264" cy="1838"/>
          </a:xfrm>
        </p:grpSpPr>
        <p:sp>
          <p:nvSpPr>
            <p:cNvPr id="1048733" name="矩形: 圆角 15"/>
            <p:cNvSpPr/>
            <p:nvPr>
              <p:custDataLst>
                <p:tags r:id="rId45"/>
              </p:custDataLst>
            </p:nvPr>
          </p:nvSpPr>
          <p:spPr>
            <a:xfrm>
              <a:off x="3970" y="5030"/>
              <a:ext cx="2265" cy="1838"/>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34" name="矩形 138"/>
            <p:cNvSpPr/>
            <p:nvPr>
              <p:custDataLst>
                <p:tags r:id="rId46"/>
              </p:custDataLst>
            </p:nvPr>
          </p:nvSpPr>
          <p:spPr>
            <a:xfrm>
              <a:off x="4083" y="5216"/>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千人负伤率:&lt;1.5‰</a:t>
              </a:r>
            </a:p>
          </p:txBody>
        </p:sp>
      </p:grpSp>
      <p:grpSp>
        <p:nvGrpSpPr>
          <p:cNvPr id="104" name="组合 141"/>
          <p:cNvGrpSpPr/>
          <p:nvPr/>
        </p:nvGrpSpPr>
        <p:grpSpPr>
          <a:xfrm>
            <a:off x="8991644" y="6858674"/>
            <a:ext cx="3042456" cy="1517196"/>
            <a:chOff x="3970" y="5030"/>
            <a:chExt cx="2264" cy="1838"/>
          </a:xfrm>
        </p:grpSpPr>
        <p:sp>
          <p:nvSpPr>
            <p:cNvPr id="1048735" name="矩形: 圆角 15"/>
            <p:cNvSpPr/>
            <p:nvPr>
              <p:custDataLst>
                <p:tags r:id="rId43"/>
              </p:custDataLst>
            </p:nvPr>
          </p:nvSpPr>
          <p:spPr>
            <a:xfrm>
              <a:off x="3970" y="5030"/>
              <a:ext cx="2265" cy="1838"/>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36" name="矩形 143"/>
            <p:cNvSpPr/>
            <p:nvPr>
              <p:custDataLst>
                <p:tags r:id="rId44"/>
              </p:custDataLst>
            </p:nvPr>
          </p:nvSpPr>
          <p:spPr>
            <a:xfrm>
              <a:off x="4083" y="5216"/>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新增职业病病例:0</a:t>
              </a:r>
            </a:p>
          </p:txBody>
        </p:sp>
      </p:grpSp>
      <p:grpSp>
        <p:nvGrpSpPr>
          <p:cNvPr id="105" name="组合 144"/>
          <p:cNvGrpSpPr/>
          <p:nvPr/>
        </p:nvGrpSpPr>
        <p:grpSpPr>
          <a:xfrm>
            <a:off x="12665706" y="6853298"/>
            <a:ext cx="3043800" cy="3378416"/>
            <a:chOff x="3970" y="5030"/>
            <a:chExt cx="2265" cy="2514"/>
          </a:xfrm>
        </p:grpSpPr>
        <p:sp>
          <p:nvSpPr>
            <p:cNvPr id="1048737" name="矩形: 圆角 15"/>
            <p:cNvSpPr/>
            <p:nvPr>
              <p:custDataLst>
                <p:tags r:id="rId41"/>
              </p:custDataLst>
            </p:nvPr>
          </p:nvSpPr>
          <p:spPr>
            <a:xfrm>
              <a:off x="3970" y="5030"/>
              <a:ext cx="2265" cy="2514"/>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38" name="矩形 146"/>
            <p:cNvSpPr/>
            <p:nvPr>
              <p:custDataLst>
                <p:tags r:id="rId42"/>
              </p:custDataLst>
            </p:nvPr>
          </p:nvSpPr>
          <p:spPr>
            <a:xfrm>
              <a:off x="4083" y="5216"/>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mn-ea"/>
                </a:rPr>
                <a:t>杜绝重大交通事故、四级及四级以上火灾事故、较大及以上机械设备事故</a:t>
              </a:r>
            </a:p>
          </p:txBody>
        </p:sp>
      </p:grpSp>
      <p:grpSp>
        <p:nvGrpSpPr>
          <p:cNvPr id="106" name="组合 147"/>
          <p:cNvGrpSpPr/>
          <p:nvPr/>
        </p:nvGrpSpPr>
        <p:grpSpPr>
          <a:xfrm>
            <a:off x="16419056" y="6760574"/>
            <a:ext cx="3043800" cy="2207932"/>
            <a:chOff x="3970" y="5030"/>
            <a:chExt cx="2265" cy="1643"/>
          </a:xfrm>
        </p:grpSpPr>
        <p:sp>
          <p:nvSpPr>
            <p:cNvPr id="1048739" name="矩形: 圆角 15"/>
            <p:cNvSpPr/>
            <p:nvPr>
              <p:custDataLst>
                <p:tags r:id="rId39"/>
              </p:custDataLst>
            </p:nvPr>
          </p:nvSpPr>
          <p:spPr>
            <a:xfrm>
              <a:off x="3970" y="5030"/>
              <a:ext cx="2265" cy="1643"/>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40" name="矩形 149"/>
            <p:cNvSpPr/>
            <p:nvPr>
              <p:custDataLst>
                <p:tags r:id="rId40"/>
              </p:custDataLst>
            </p:nvPr>
          </p:nvSpPr>
          <p:spPr>
            <a:xfrm>
              <a:off x="4083" y="5216"/>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施工项目安全生产工地标准化率达到 100%</a:t>
              </a:r>
            </a:p>
          </p:txBody>
        </p:sp>
      </p:grpSp>
      <p:sp>
        <p:nvSpPr>
          <p:cNvPr id="1048743" name="椭圆 154"/>
          <p:cNvSpPr/>
          <p:nvPr>
            <p:custDataLst>
              <p:tags r:id="rId15"/>
            </p:custDataLst>
          </p:nvPr>
        </p:nvSpPr>
        <p:spPr>
          <a:xfrm>
            <a:off x="6712488" y="5309896"/>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7" name="直接连接符 155"/>
          <p:cNvCxnSpPr/>
          <p:nvPr>
            <p:custDataLst>
              <p:tags r:id="rId16"/>
            </p:custDataLst>
          </p:nvPr>
        </p:nvCxnSpPr>
        <p:spPr>
          <a:xfrm>
            <a:off x="6893906" y="5672734"/>
            <a:ext cx="0" cy="103610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08" name="组合 158"/>
          <p:cNvGrpSpPr/>
          <p:nvPr/>
        </p:nvGrpSpPr>
        <p:grpSpPr>
          <a:xfrm>
            <a:off x="3508772" y="8749458"/>
            <a:ext cx="3043800" cy="2203900"/>
            <a:chOff x="3970" y="5030"/>
            <a:chExt cx="2265" cy="1640"/>
          </a:xfrm>
        </p:grpSpPr>
        <p:sp>
          <p:nvSpPr>
            <p:cNvPr id="1048744" name="矩形: 圆角 15"/>
            <p:cNvSpPr/>
            <p:nvPr>
              <p:custDataLst>
                <p:tags r:id="rId37"/>
              </p:custDataLst>
            </p:nvPr>
          </p:nvSpPr>
          <p:spPr>
            <a:xfrm>
              <a:off x="3970" y="5030"/>
              <a:ext cx="2265" cy="1240"/>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45" name="矩形 160"/>
            <p:cNvSpPr/>
            <p:nvPr>
              <p:custDataLst>
                <p:tags r:id="rId38"/>
              </p:custDataLst>
            </p:nvPr>
          </p:nvSpPr>
          <p:spPr>
            <a:xfrm>
              <a:off x="4083" y="5216"/>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特种作业工种持证率 100%</a:t>
              </a:r>
            </a:p>
          </p:txBody>
        </p:sp>
      </p:grpSp>
      <p:grpSp>
        <p:nvGrpSpPr>
          <p:cNvPr id="109" name="组合 166"/>
          <p:cNvGrpSpPr/>
          <p:nvPr>
            <p:custDataLst>
              <p:tags r:id="rId17"/>
            </p:custDataLst>
          </p:nvPr>
        </p:nvGrpSpPr>
        <p:grpSpPr>
          <a:xfrm>
            <a:off x="19640426" y="5150416"/>
            <a:ext cx="3043800" cy="5379397"/>
            <a:chOff x="5446" y="4018"/>
            <a:chExt cx="2265" cy="4003"/>
          </a:xfrm>
        </p:grpSpPr>
        <p:sp>
          <p:nvSpPr>
            <p:cNvPr id="1048746" name="椭圆 161"/>
            <p:cNvSpPr/>
            <p:nvPr>
              <p:custDataLst>
                <p:tags r:id="rId33"/>
              </p:custDataLst>
            </p:nvPr>
          </p:nvSpPr>
          <p:spPr>
            <a:xfrm>
              <a:off x="6443" y="4018"/>
              <a:ext cx="270" cy="270"/>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38" name="直接连接符 162"/>
            <p:cNvCxnSpPr/>
            <p:nvPr>
              <p:custDataLst>
                <p:tags r:id="rId34"/>
              </p:custDataLst>
            </p:nvPr>
          </p:nvCxnSpPr>
          <p:spPr>
            <a:xfrm>
              <a:off x="6578" y="4288"/>
              <a:ext cx="0" cy="2232"/>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10" name="组合 163"/>
            <p:cNvGrpSpPr/>
            <p:nvPr/>
          </p:nvGrpSpPr>
          <p:grpSpPr>
            <a:xfrm>
              <a:off x="5446" y="6567"/>
              <a:ext cx="2265" cy="1454"/>
              <a:chOff x="3970" y="5030"/>
              <a:chExt cx="2265" cy="1454"/>
            </a:xfrm>
          </p:grpSpPr>
          <p:sp>
            <p:nvSpPr>
              <p:cNvPr id="1048747" name="矩形: 圆角 15"/>
              <p:cNvSpPr/>
              <p:nvPr>
                <p:custDataLst>
                  <p:tags r:id="rId35"/>
                </p:custDataLst>
              </p:nvPr>
            </p:nvSpPr>
            <p:spPr>
              <a:xfrm>
                <a:off x="3970" y="5030"/>
                <a:ext cx="2265" cy="1240"/>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48" name="矩形 165"/>
              <p:cNvSpPr/>
              <p:nvPr>
                <p:custDataLst>
                  <p:tags r:id="rId36"/>
                </p:custDataLst>
              </p:nvPr>
            </p:nvSpPr>
            <p:spPr>
              <a:xfrm>
                <a:off x="4083" y="5030"/>
                <a:ext cx="2052"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sym typeface="+mn-ea"/>
                  </a:rPr>
                  <a:t>从业人员三级教育培训覆盖率 100%</a:t>
                </a:r>
              </a:p>
            </p:txBody>
          </p:sp>
        </p:grpSp>
      </p:grpSp>
      <p:grpSp>
        <p:nvGrpSpPr>
          <p:cNvPr id="113" name="组合 186"/>
          <p:cNvGrpSpPr/>
          <p:nvPr>
            <p:custDataLst>
              <p:tags r:id="rId18"/>
            </p:custDataLst>
          </p:nvPr>
        </p:nvGrpSpPr>
        <p:grpSpPr>
          <a:xfrm>
            <a:off x="15439394" y="5400606"/>
            <a:ext cx="4015398" cy="5782550"/>
            <a:chOff x="6159" y="4018"/>
            <a:chExt cx="2988" cy="4303"/>
          </a:xfrm>
        </p:grpSpPr>
        <p:sp>
          <p:nvSpPr>
            <p:cNvPr id="1048752" name="椭圆 187"/>
            <p:cNvSpPr/>
            <p:nvPr>
              <p:custDataLst>
                <p:tags r:id="rId29"/>
              </p:custDataLst>
            </p:nvPr>
          </p:nvSpPr>
          <p:spPr>
            <a:xfrm>
              <a:off x="6443" y="4018"/>
              <a:ext cx="270" cy="270"/>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40" name="直接连接符 188"/>
            <p:cNvCxnSpPr/>
            <p:nvPr>
              <p:custDataLst>
                <p:tags r:id="rId30"/>
              </p:custDataLst>
            </p:nvPr>
          </p:nvCxnSpPr>
          <p:spPr>
            <a:xfrm>
              <a:off x="6578" y="4288"/>
              <a:ext cx="0" cy="2515"/>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14" name="组合 189"/>
            <p:cNvGrpSpPr/>
            <p:nvPr/>
          </p:nvGrpSpPr>
          <p:grpSpPr>
            <a:xfrm>
              <a:off x="6159" y="6803"/>
              <a:ext cx="2988" cy="1518"/>
              <a:chOff x="4683" y="5266"/>
              <a:chExt cx="2988" cy="1518"/>
            </a:xfrm>
          </p:grpSpPr>
          <p:sp>
            <p:nvSpPr>
              <p:cNvPr id="1048753" name="矩形: 圆角 15"/>
              <p:cNvSpPr/>
              <p:nvPr>
                <p:custDataLst>
                  <p:tags r:id="rId31"/>
                </p:custDataLst>
              </p:nvPr>
            </p:nvSpPr>
            <p:spPr>
              <a:xfrm>
                <a:off x="5102" y="5266"/>
                <a:ext cx="2277" cy="727"/>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048754" name="矩形 191"/>
              <p:cNvSpPr/>
              <p:nvPr>
                <p:custDataLst>
                  <p:tags r:id="rId32"/>
                </p:custDataLst>
              </p:nvPr>
            </p:nvSpPr>
            <p:spPr>
              <a:xfrm>
                <a:off x="4683" y="5330"/>
                <a:ext cx="2988" cy="1454"/>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sz="2800" b="1"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sz="2800" b="1" dirty="0">
                    <a:latin typeface="方正小标宋简体" panose="02000000000000000000" charset="-122"/>
                    <a:ea typeface="方正小标宋简体" panose="02000000000000000000" charset="-122"/>
                    <a:cs typeface="方正小标宋简体" panose="02000000000000000000" charset="-122"/>
                    <a:sym typeface="+mn-ea"/>
                  </a:rPr>
                  <a:t>扬子</a:t>
                </a:r>
                <a:r>
                  <a:rPr sz="2800" b="1" dirty="0">
                    <a:latin typeface="方正小标宋简体" panose="02000000000000000000" charset="-122"/>
                    <a:ea typeface="方正小标宋简体" panose="02000000000000000000" charset="-122"/>
                    <a:cs typeface="方正小标宋简体" panose="02000000000000000000" charset="-122"/>
                    <a:sym typeface="+mn-ea"/>
                  </a:rPr>
                  <a:t>杯”</a:t>
                </a:r>
                <a:r>
                  <a:rPr lang="zh-CN" sz="2800" b="1" dirty="0">
                    <a:latin typeface="方正小标宋简体" panose="02000000000000000000" charset="-122"/>
                    <a:ea typeface="方正小标宋简体" panose="02000000000000000000" charset="-122"/>
                    <a:cs typeface="方正小标宋简体" panose="02000000000000000000" charset="-122"/>
                    <a:sym typeface="+mn-ea"/>
                  </a:rPr>
                  <a:t>优质工程</a:t>
                </a:r>
                <a:endParaRPr lang="zh-CN" altLang="en-US" sz="2800" b="1">
                  <a:solidFill>
                    <a:schemeClr val="tx1"/>
                  </a:solidFill>
                  <a:latin typeface="方正小标宋简体" panose="02000000000000000000" charset="-122"/>
                  <a:ea typeface="方正小标宋简体" panose="02000000000000000000" charset="-122"/>
                  <a:cs typeface="方正小标宋简体" panose="02000000000000000000" charset="-122"/>
                  <a:sym typeface="方正小标宋简体" panose="02000000000000000000" charset="-122"/>
                </a:endParaRPr>
              </a:p>
            </p:txBody>
          </p:sp>
        </p:grpSp>
      </p:grpSp>
      <p:cxnSp>
        <p:nvCxnSpPr>
          <p:cNvPr id="3145742" name="直接连接符 198"/>
          <p:cNvCxnSpPr/>
          <p:nvPr>
            <p:custDataLst>
              <p:tags r:id="rId19"/>
            </p:custDataLst>
          </p:nvPr>
        </p:nvCxnSpPr>
        <p:spPr>
          <a:xfrm flipV="1">
            <a:off x="12230968" y="11375324"/>
            <a:ext cx="1471930" cy="15240"/>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48759" name="矩形: 圆角 15"/>
          <p:cNvSpPr/>
          <p:nvPr>
            <p:custDataLst>
              <p:tags r:id="rId20"/>
            </p:custDataLst>
          </p:nvPr>
        </p:nvSpPr>
        <p:spPr>
          <a:xfrm>
            <a:off x="13857692" y="10667120"/>
            <a:ext cx="4171284" cy="1471506"/>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3145741" name="直接连接符 194"/>
          <p:cNvCxnSpPr/>
          <p:nvPr>
            <p:custDataLst>
              <p:tags r:id="rId21"/>
            </p:custDataLst>
          </p:nvPr>
        </p:nvCxnSpPr>
        <p:spPr>
          <a:xfrm>
            <a:off x="12191550" y="5817198"/>
            <a:ext cx="19050" cy="5655310"/>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 name="矩形: 圆角 1"/>
          <p:cNvSpPr/>
          <p:nvPr>
            <p:custDataLst>
              <p:tags r:id="rId22"/>
            </p:custDataLst>
          </p:nvPr>
        </p:nvSpPr>
        <p:spPr>
          <a:xfrm>
            <a:off x="8151255" y="1050654"/>
            <a:ext cx="8080270" cy="1143608"/>
          </a:xfrm>
          <a:prstGeom prst="roundRect">
            <a:avLst>
              <a:gd name="adj" fmla="val 50000"/>
            </a:avLst>
          </a:prstGeom>
          <a:solidFill>
            <a:schemeClr val="accent1">
              <a:lumMod val="75000"/>
            </a:schemeClr>
          </a:solidFill>
        </p:spPr>
        <p:style>
          <a:lnRef idx="0">
            <a:srgbClr val="FFFFFF"/>
          </a:lnRef>
          <a:fillRef idx="1">
            <a:schemeClr val="accent3"/>
          </a:fillRef>
          <a:effectRef idx="0">
            <a:srgbClr val="FFFFFF"/>
          </a:effectRef>
          <a:fontRef idx="minor">
            <a:schemeClr val="lt1"/>
          </a:fontRef>
        </p:style>
        <p:txBody>
          <a:bodyPr wrap="square" lIns="0" tIns="0" rIns="0" bIns="0" rtlCol="0" anchor="ctr" anchorCtr="1">
            <a:noAutofit/>
            <a:scene3d>
              <a:camera prst="orthographicFront"/>
              <a:lightRig rig="threePt" dir="t"/>
            </a:scene3d>
          </a:bodyPr>
          <a:lstStyle/>
          <a:p>
            <a:pPr algn="ctr">
              <a:spcBef>
                <a:spcPct val="0"/>
              </a:spcBef>
              <a:spcAft>
                <a:spcPct val="0"/>
              </a:spcAft>
            </a:pPr>
            <a:r>
              <a:rPr lang="zh-CN" altLang="en-US" sz="5080" b="1" dirty="0">
                <a:solidFill>
                  <a:schemeClr val="bg2"/>
                </a:solidFill>
                <a:effectLst>
                  <a:outerShdw blurRad="38100" dist="19050" dir="2700000" algn="tl" rotWithShape="0">
                    <a:schemeClr val="dk1">
                      <a:alpha val="40000"/>
                    </a:schemeClr>
                  </a:outerShdw>
                </a:effectLst>
                <a:latin typeface="+mn-ea"/>
                <a:cs typeface="+mn-ea"/>
              </a:rPr>
              <a:t>项目管理目标</a:t>
            </a:r>
          </a:p>
        </p:txBody>
      </p:sp>
      <p:sp>
        <p:nvSpPr>
          <p:cNvPr id="1048758" name="矩形 200"/>
          <p:cNvSpPr/>
          <p:nvPr>
            <p:custDataLst>
              <p:tags r:id="rId23"/>
            </p:custDataLst>
          </p:nvPr>
        </p:nvSpPr>
        <p:spPr>
          <a:xfrm>
            <a:off x="14939209" y="11029953"/>
            <a:ext cx="2007699" cy="97697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mn-ea"/>
              </a:rPr>
              <a:t>江苏省三星级标化工地</a:t>
            </a:r>
          </a:p>
        </p:txBody>
      </p:sp>
      <p:sp>
        <p:nvSpPr>
          <p:cNvPr id="7" name="椭圆 120"/>
          <p:cNvSpPr/>
          <p:nvPr>
            <p:custDataLst>
              <p:tags r:id="rId24"/>
            </p:custDataLst>
          </p:nvPr>
        </p:nvSpPr>
        <p:spPr>
          <a:xfrm>
            <a:off x="12035094" y="5400983"/>
            <a:ext cx="362838" cy="362838"/>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8" name="矩形: 圆角 15"/>
          <p:cNvSpPr/>
          <p:nvPr>
            <p:custDataLst>
              <p:tags r:id="rId25"/>
            </p:custDataLst>
          </p:nvPr>
        </p:nvSpPr>
        <p:spPr>
          <a:xfrm>
            <a:off x="7289676" y="8953058"/>
            <a:ext cx="3043800" cy="1666363"/>
          </a:xfrm>
          <a:prstGeom prst="roundRect">
            <a:avLst>
              <a:gd name="adj" fmla="val 8537"/>
            </a:avLst>
          </a:prstGeom>
          <a:noFill/>
          <a:ln w="15875">
            <a:gradFill flip="none" rotWithShape="1">
              <a:gsLst>
                <a:gs pos="0">
                  <a:schemeClr val="accent1"/>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cxnSp>
        <p:nvCxnSpPr>
          <p:cNvPr id="9" name="直接连接符 162"/>
          <p:cNvCxnSpPr/>
          <p:nvPr>
            <p:custDataLst>
              <p:tags r:id="rId26"/>
            </p:custDataLst>
          </p:nvPr>
        </p:nvCxnSpPr>
        <p:spPr>
          <a:xfrm>
            <a:off x="8725814" y="5686608"/>
            <a:ext cx="0" cy="2999454"/>
          </a:xfrm>
          <a:prstGeom prst="line">
            <a:avLst/>
          </a:prstGeom>
          <a:ln w="19050">
            <a:solidFill>
              <a:schemeClr val="accent1">
                <a:lumMod val="40000"/>
                <a:lumOff val="6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0" name="椭圆 161"/>
          <p:cNvSpPr/>
          <p:nvPr>
            <p:custDataLst>
              <p:tags r:id="rId27"/>
            </p:custDataLst>
          </p:nvPr>
        </p:nvSpPr>
        <p:spPr>
          <a:xfrm>
            <a:off x="8543760" y="5323136"/>
            <a:ext cx="362837" cy="362837"/>
          </a:xfrm>
          <a:prstGeom prst="ellipse">
            <a:avLst/>
          </a:prstGeom>
          <a:gradFill>
            <a:gsLst>
              <a:gs pos="0">
                <a:schemeClr val="accent1"/>
              </a:gs>
              <a:gs pos="100000">
                <a:schemeClr val="accent1">
                  <a:lumMod val="75000"/>
                </a:schemeClr>
              </a:gs>
            </a:gsLst>
            <a:lin ang="5400000" scaled="1"/>
          </a:gradFill>
          <a:ln>
            <a:noFill/>
          </a:ln>
          <a:effectLst>
            <a:outerShdw blurRad="152400" sx="102000" sy="102000" algn="ctr" rotWithShape="0">
              <a:schemeClr val="accent1">
                <a:alpha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3810"/>
          </a:p>
        </p:txBody>
      </p:sp>
      <p:sp>
        <p:nvSpPr>
          <p:cNvPr id="11" name="矩形 200"/>
          <p:cNvSpPr/>
          <p:nvPr>
            <p:custDataLst>
              <p:tags r:id="rId28"/>
            </p:custDataLst>
          </p:nvPr>
        </p:nvSpPr>
        <p:spPr>
          <a:xfrm>
            <a:off x="7857490" y="9057005"/>
            <a:ext cx="2157095" cy="1273175"/>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rPr>
              <a:t>有毒有害工种人员</a:t>
            </a:r>
            <a:r>
              <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sym typeface="+mn-ea"/>
              </a:rPr>
              <a:t>受检率 100%</a:t>
            </a:r>
            <a:endPar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endParaRPr>
          </a:p>
          <a:p>
            <a:pPr algn="ctr">
              <a:lnSpc>
                <a:spcPct val="130000"/>
              </a:lnSpc>
              <a:spcBef>
                <a:spcPct val="0"/>
              </a:spcBef>
              <a:spcAft>
                <a:spcPct val="0"/>
              </a:spcAft>
            </a:pPr>
            <a:endParaRPr lang="zh-CN" altLang="en-US" sz="2800">
              <a:solidFill>
                <a:schemeClr val="tx1"/>
              </a:solidFill>
              <a:latin typeface="方正公文小标宋" panose="02000500000000000000" charset="-122"/>
              <a:ea typeface="方正公文小标宋" panose="02000500000000000000" charset="-122"/>
              <a:cs typeface="方正公文小标宋" panose="02000500000000000000" charset="-122"/>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项目楼号概况</a:t>
            </a:r>
          </a:p>
        </p:txBody>
      </p:sp>
      <p:pic>
        <p:nvPicPr>
          <p:cNvPr id="4" name="图片 3"/>
          <p:cNvPicPr/>
          <p:nvPr/>
        </p:nvPicPr>
        <p:blipFill>
          <a:blip r:embed="rId5"/>
          <a:stretch>
            <a:fillRect/>
          </a:stretch>
        </p:blipFill>
        <p:spPr>
          <a:xfrm>
            <a:off x="5711190" y="2733675"/>
            <a:ext cx="12960000" cy="9360000"/>
          </a:xfrm>
          <a:prstGeom prst="rect">
            <a:avLst/>
          </a:prstGeom>
          <a:effectLst>
            <a:outerShdw blurRad="50800" dist="38100" dir="18900000" algn="bl" rotWithShape="0">
              <a:prstClr val="black">
                <a:alpha val="40000"/>
              </a:prstClr>
            </a:outerShdw>
          </a:effectLst>
        </p:spPr>
      </p:pic>
      <p:sp>
        <p:nvSpPr>
          <p:cNvPr id="31" name="文本框 30"/>
          <p:cNvSpPr txBox="1"/>
          <p:nvPr/>
        </p:nvSpPr>
        <p:spPr>
          <a:xfrm>
            <a:off x="3480435" y="12632690"/>
            <a:ext cx="18228945" cy="645160"/>
          </a:xfrm>
          <a:prstGeom prst="rect">
            <a:avLst/>
          </a:prstGeom>
          <a:noFill/>
          <a:ln w="25400" cmpd="sng">
            <a:solidFill>
              <a:schemeClr val="accent1">
                <a:shade val="50000"/>
              </a:schemeClr>
            </a:solidFill>
            <a:prstDash val="sysDot"/>
          </a:ln>
        </p:spPr>
        <p:txBody>
          <a:bodyPr wrap="square" rtlCol="0">
            <a:noAutofit/>
          </a:bodyPr>
          <a:lstStyle/>
          <a:p>
            <a:pPr marL="285750" indent="-285750">
              <a:buFont typeface="Wingdings" panose="05000000000000000000" charset="0"/>
              <a:buChar char="Ø"/>
            </a:pPr>
            <a:r>
              <a:rPr lang="zh-CN"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本项目分</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栋（</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C1:11F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C4:6F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C2:13F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C3:10F</a:t>
            </a:r>
            <a:r>
              <a:rPr lang="zh-CN"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，（D1:12F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D4:4F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D2:10F</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D3:4F</a:t>
            </a:r>
            <a:r>
              <a:rPr lang="zh-CN"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施工许可证</a:t>
            </a:r>
          </a:p>
        </p:txBody>
      </p:sp>
      <p:pic>
        <p:nvPicPr>
          <p:cNvPr id="2" name="图片 1" descr="施工许可证_01"/>
          <p:cNvPicPr/>
          <p:nvPr/>
        </p:nvPicPr>
        <p:blipFill>
          <a:blip r:embed="rId5" cstate="screen">
            <a:extLst>
              <a:ext uri="{28A0092B-C50C-407E-A947-70E740481C1C}">
                <a14:useLocalDpi xmlns:a14="http://schemas.microsoft.com/office/drawing/2010/main"/>
              </a:ext>
            </a:extLst>
          </a:blip>
          <a:stretch>
            <a:fillRect/>
          </a:stretch>
        </p:blipFill>
        <p:spPr>
          <a:xfrm>
            <a:off x="1286510" y="3007360"/>
            <a:ext cx="10800000" cy="10080000"/>
          </a:xfrm>
          <a:prstGeom prst="rect">
            <a:avLst/>
          </a:prstGeom>
          <a:effectLst>
            <a:outerShdw blurRad="50800" dist="38100" dir="18900000" algn="bl" rotWithShape="0">
              <a:prstClr val="black">
                <a:alpha val="40000"/>
              </a:prstClr>
            </a:outerShdw>
          </a:effectLst>
        </p:spPr>
      </p:pic>
      <p:pic>
        <p:nvPicPr>
          <p:cNvPr id="6" name="图片 5" descr="施工许可证_02"/>
          <p:cNvPicPr/>
          <p:nvPr/>
        </p:nvPicPr>
        <p:blipFill>
          <a:blip r:embed="rId6" cstate="screen">
            <a:extLst>
              <a:ext uri="{28A0092B-C50C-407E-A947-70E740481C1C}">
                <a14:useLocalDpi xmlns:a14="http://schemas.microsoft.com/office/drawing/2010/main"/>
              </a:ext>
            </a:extLst>
          </a:blip>
          <a:stretch>
            <a:fillRect/>
          </a:stretch>
        </p:blipFill>
        <p:spPr>
          <a:xfrm>
            <a:off x="12267565" y="3007360"/>
            <a:ext cx="10800000" cy="1008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51000"/>
          </a:schemeClr>
        </a:solidFill>
        <a:effectLst/>
      </p:bgPr>
    </p:bg>
    <p:spTree>
      <p:nvGrpSpPr>
        <p:cNvPr id="1" name=""/>
        <p:cNvGrpSpPr/>
        <p:nvPr/>
      </p:nvGrpSpPr>
      <p:grpSpPr>
        <a:xfrm>
          <a:off x="0" y="0"/>
          <a:ext cx="0" cy="0"/>
          <a:chOff x="0" y="0"/>
          <a:chExt cx="0" cy="0"/>
        </a:xfrm>
      </p:grpSpPr>
      <p:sp>
        <p:nvSpPr>
          <p:cNvPr id="5" name="矩形 4"/>
          <p:cNvSpPr/>
          <p:nvPr userDrawn="1"/>
        </p:nvSpPr>
        <p:spPr>
          <a:xfrm>
            <a:off x="683260" y="1365250"/>
            <a:ext cx="23016845" cy="12350750"/>
          </a:xfrm>
          <a:prstGeom prst="rect">
            <a:avLst/>
          </a:prstGeom>
          <a:solidFill>
            <a:schemeClr val="bg1"/>
          </a:solidFill>
          <a:ln>
            <a:noFill/>
          </a:ln>
          <a:effectLst>
            <a:outerShdw blurRad="63500" algn="ctr" rotWithShape="0">
              <a:schemeClr val="tx1">
                <a:lumMod val="75000"/>
                <a:lumOff val="25000"/>
                <a:alpha val="6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sz="2400" b="1">
              <a:solidFill>
                <a:schemeClr val="tx1"/>
              </a:solidFill>
              <a:latin typeface="+mn-ea"/>
              <a:cs typeface="+mn-ea"/>
              <a:sym typeface="宋体" panose="02010600030101010101" pitchFamily="2" charset="-122"/>
            </a:endParaRPr>
          </a:p>
        </p:txBody>
      </p:sp>
      <p:sp>
        <p:nvSpPr>
          <p:cNvPr id="8" name="矩形: 圆角 1"/>
          <p:cNvSpPr/>
          <p:nvPr>
            <p:custDataLst>
              <p:tags r:id="rId2"/>
            </p:custDataLst>
          </p:nvPr>
        </p:nvSpPr>
        <p:spPr>
          <a:xfrm>
            <a:off x="8151255" y="1050654"/>
            <a:ext cx="8080270" cy="1143608"/>
          </a:xfrm>
          <a:prstGeom prst="roundRect">
            <a:avLst>
              <a:gd name="adj" fmla="val 50000"/>
            </a:avLst>
          </a:prstGeom>
          <a:gradFill>
            <a:gsLst>
              <a:gs pos="0">
                <a:schemeClr val="accent1"/>
              </a:gs>
              <a:gs pos="99999">
                <a:schemeClr val="accent1">
                  <a:lumMod val="75000"/>
                </a:schemeClr>
              </a:gs>
            </a:gsLst>
            <a:lin ang="10800000" scaled="1"/>
          </a:gradFill>
        </p:spPr>
        <p:txBody>
          <a:bodyPr wrap="square" lIns="0" tIns="0" rIns="0" bIns="0" rtlCol="0" anchor="ctr" anchorCtr="1">
            <a:noAutofit/>
          </a:bodyPr>
          <a:lstStyle/>
          <a:p>
            <a:pPr algn="ctr">
              <a:spcBef>
                <a:spcPct val="0"/>
              </a:spcBef>
              <a:spcAft>
                <a:spcPct val="0"/>
              </a:spcAft>
            </a:pPr>
            <a:r>
              <a:rPr lang="zh-CN" altLang="en-US" sz="5080" b="1" dirty="0">
                <a:solidFill>
                  <a:srgbClr val="FFFFFF"/>
                </a:solidFill>
                <a:latin typeface="+mn-ea"/>
                <a:cs typeface="+mn-ea"/>
              </a:rPr>
              <a:t>项目效果图</a:t>
            </a:r>
          </a:p>
        </p:txBody>
      </p:sp>
      <p:pic>
        <p:nvPicPr>
          <p:cNvPr id="2" name="图片 1" descr="7090ede01ede0b0451fadef359f486a8"/>
          <p:cNvPicPr/>
          <p:nvPr/>
        </p:nvPicPr>
        <p:blipFill>
          <a:blip r:embed="rId5" cstate="screen">
            <a:extLst>
              <a:ext uri="{28A0092B-C50C-407E-A947-70E740481C1C}">
                <a14:useLocalDpi xmlns:a14="http://schemas.microsoft.com/office/drawing/2010/main"/>
              </a:ext>
            </a:extLst>
          </a:blip>
          <a:stretch>
            <a:fillRect/>
          </a:stretch>
        </p:blipFill>
        <p:spPr>
          <a:xfrm>
            <a:off x="2131060" y="2359025"/>
            <a:ext cx="9360000" cy="5400000"/>
          </a:xfrm>
          <a:prstGeom prst="rect">
            <a:avLst/>
          </a:prstGeom>
          <a:ln>
            <a:noFill/>
          </a:ln>
          <a:effectLst>
            <a:outerShdw blurRad="50800" dist="38100" dir="18900000" algn="bl" rotWithShape="0">
              <a:prstClr val="black">
                <a:alpha val="40000"/>
              </a:prstClr>
            </a:outerShdw>
          </a:effectLst>
        </p:spPr>
      </p:pic>
      <p:pic>
        <p:nvPicPr>
          <p:cNvPr id="3" name="图片 2" descr="b6c152ad239f945bb6c5704058b49ca2"/>
          <p:cNvPicPr/>
          <p:nvPr/>
        </p:nvPicPr>
        <p:blipFill>
          <a:blip r:embed="rId6" cstate="screen">
            <a:extLst>
              <a:ext uri="{28A0092B-C50C-407E-A947-70E740481C1C}">
                <a14:useLocalDpi xmlns:a14="http://schemas.microsoft.com/office/drawing/2010/main"/>
              </a:ext>
            </a:extLst>
          </a:blip>
          <a:stretch>
            <a:fillRect/>
          </a:stretch>
        </p:blipFill>
        <p:spPr>
          <a:xfrm>
            <a:off x="12802235" y="2359025"/>
            <a:ext cx="9360000" cy="5400000"/>
          </a:xfrm>
          <a:prstGeom prst="rect">
            <a:avLst/>
          </a:prstGeom>
          <a:effectLst>
            <a:outerShdw blurRad="50800" dist="38100" dir="18900000" algn="bl" rotWithShape="0">
              <a:prstClr val="black">
                <a:alpha val="40000"/>
              </a:prstClr>
            </a:outerShdw>
          </a:effectLst>
        </p:spPr>
      </p:pic>
      <p:pic>
        <p:nvPicPr>
          <p:cNvPr id="4" name="图片 3" descr="2e59b7cb714b3f5b35e90ed2bf8a8441"/>
          <p:cNvPicPr/>
          <p:nvPr/>
        </p:nvPicPr>
        <p:blipFill>
          <a:blip r:embed="rId7" cstate="screen">
            <a:extLst>
              <a:ext uri="{28A0092B-C50C-407E-A947-70E740481C1C}">
                <a14:useLocalDpi xmlns:a14="http://schemas.microsoft.com/office/drawing/2010/main"/>
              </a:ext>
            </a:extLst>
          </a:blip>
          <a:stretch>
            <a:fillRect/>
          </a:stretch>
        </p:blipFill>
        <p:spPr>
          <a:xfrm>
            <a:off x="2131060" y="7923530"/>
            <a:ext cx="9360000" cy="5400000"/>
          </a:xfrm>
          <a:prstGeom prst="rect">
            <a:avLst/>
          </a:prstGeom>
          <a:effectLst>
            <a:outerShdw blurRad="50800" dist="38100" dir="18900000" algn="bl" rotWithShape="0">
              <a:prstClr val="black">
                <a:alpha val="40000"/>
              </a:prstClr>
            </a:outerShdw>
          </a:effectLst>
        </p:spPr>
      </p:pic>
      <p:pic>
        <p:nvPicPr>
          <p:cNvPr id="6" name="图片 5" descr="0c5c15ea138a93aeeb862bef4b8c0566"/>
          <p:cNvPicPr/>
          <p:nvPr/>
        </p:nvPicPr>
        <p:blipFill>
          <a:blip r:embed="rId8" cstate="screen">
            <a:extLst>
              <a:ext uri="{28A0092B-C50C-407E-A947-70E740481C1C}">
                <a14:useLocalDpi xmlns:a14="http://schemas.microsoft.com/office/drawing/2010/main"/>
              </a:ext>
            </a:extLst>
          </a:blip>
          <a:stretch>
            <a:fillRect/>
          </a:stretch>
        </p:blipFill>
        <p:spPr>
          <a:xfrm>
            <a:off x="12802235" y="7923530"/>
            <a:ext cx="9360000" cy="5400000"/>
          </a:xfrm>
          <a:prstGeom prst="rect">
            <a:avLst/>
          </a:prstGeom>
          <a:effectLst>
            <a:outerShdw blurRad="50800" dist="38100" dir="18900000" algn="bl" rotWithShape="0">
              <a:prstClr val="black">
                <a:alpha val="40000"/>
              </a:prstClr>
            </a:outerShdw>
          </a:effectLst>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2U5OTM3ZTBkOWZmMWVmYjkzMWU3ODc3YmZkMzRkZDEifQ=="/>
  <p:tag name="RESOURCE_RECORD_KEY" val="{&quot;12&quot;:[25004011,25002184,25002277],&quot;13&quot;:[4695728],&quot;65&quot;:[20234414]}"/>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1.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2.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3.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4.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5.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6.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10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RESOURCE_RECORD_KEY" val="{&quot;12&quot;:[25002277],&quot;65&quot;:[20234414]}"/>
</p:tagLst>
</file>

<file path=ppt/tags/tag10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RESOURCE_RECORD_KEY" val="{&quot;12&quot;:[25002277],&quot;65&quot;:[20234414]}"/>
</p:tagLst>
</file>

<file path=ppt/tags/tag12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ID" val="_2**"/>
</p:tagLst>
</file>

<file path=ppt/tags/tag13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ID" val="_2**"/>
</p:tagLst>
</file>

<file path=ppt/tags/tag14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3.0"/>
  <p:tag name="KSO_WM_BEAUTIFY_FLAG" val="#wm#"/>
  <p:tag name="KSO_WM_UNIT_ID" val="_2**"/>
</p:tagLst>
</file>

<file path=ppt/tags/tag15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6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6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4414"/>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4414"/>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690.85,&quot;left&quot;:584,&quot;top&quot;:324,&quot;width&quot;:888.15}"/>
</p:tagLst>
</file>

<file path=ppt/tags/tag3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RESOURCE_RECORD_KEY" val="{&quot;12&quot;:[25004011,25002184],&quot;65&quot;:[20234414]}"/>
</p:tagLst>
</file>

<file path=ppt/tags/tag34.xml><?xml version="1.0" encoding="utf-8"?>
<p:tagLst xmlns:a="http://schemas.openxmlformats.org/drawingml/2006/main" xmlns:r="http://schemas.openxmlformats.org/officeDocument/2006/relationships" xmlns:p="http://schemas.openxmlformats.org/presentationml/2006/main">
  <p:tag name="TABLE_ENDDRAG_ORIGIN_RECT" val="833*708"/>
  <p:tag name="TABLE_ENDDRAG_RECT" val="1010*215*833*708"/>
</p:tagLst>
</file>

<file path=ppt/tags/tag3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8.xml><?xml version="1.0" encoding="utf-8"?>
<p:tagLst xmlns:a="http://schemas.openxmlformats.org/drawingml/2006/main" xmlns:r="http://schemas.openxmlformats.org/officeDocument/2006/relationships" xmlns:p="http://schemas.openxmlformats.org/presentationml/2006/main">
  <p:tag name="KSO_WM_UNIT_INDEX" val="4"/>
  <p:tag name="KSO_WM_UNIT_TYPE" val="j"/>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INDEX" val="7"/>
  <p:tag name="KSO_WM_UNIT_TYPE" val="j"/>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RESOURCE_RECORD_KEY" val="{&quot;12&quot;:[25002277],&quot;65&quot;:[20234414]}"/>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i*1_1_1"/>
  <p:tag name="KSO_WM_TEMPLATE_CATEGORY" val="diagram"/>
  <p:tag name="KSO_WM_TEMPLATE_INDEX" val="20231451"/>
  <p:tag name="KSO_WM_UNIT_LAYERLEVEL" val="1_1_1"/>
  <p:tag name="KSO_WM_TAG_VERSION" val="3.0"/>
  <p:tag name="KSO_WM_BEAUTIFY_FLAG" val="#wm#"/>
  <p:tag name="KSO_WM_DIAGRAM_GROUP_CODE" val="n1-1"/>
  <p:tag name="KSO_WM_UNIT_TYPE" val="n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gradient&quot;:[{&quot;brightness&quot;:0.800000011920929,&quot;colorType&quot;:1,&quot;foreColorIndex&quot;:5,&quot;pos&quot;:0,&quot;transparency&quot;:1},{&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4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5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5_3"/>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5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5_2"/>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4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4_3"/>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4_2"/>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4_2"/>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3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3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3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1"/>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BEAUTIFY_FLAG" val="#wm#"/>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1"/>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789.4842972162199,&quot;left&quot;:54.4,&quot;top&quot;:79.01633270503972,&quot;width&quot;:1731.6537007874017}"/>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352.3174133300781,&quot;left&quot;:54.4,&quot;top&quot;:79.01633270503972,&quot;width&quot;:798.55}"/>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6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BEAUTIFY_FLAG" val="#wm#"/>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4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4_3"/>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654.71228346456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1"/>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1"/>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7.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0"/>
  <p:tag name="KSO_WM_TEMPLATE_COLOR_TYPE" val="0"/>
  <p:tag name="KSO_WM_TAG_VERSION" val="3.0"/>
  <p:tag name="KSO_WM_BEAUTIFY_FLAG" val="#wm#"/>
  <p:tag name="KSO_WM_TEMPLATE_CATEGORY" val="custom"/>
  <p:tag name="KSO_WM_TEMPLATE_INDEX" val="20234414"/>
  <p:tag name="KSO_WM_SPECIAL_SOURCE" val="bdnull"/>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1"/>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1"/>
  <p:tag name="KSO_WM_DIAGRAM_VERSION" val="3"/>
  <p:tag name="KSO_WM_DIAGRAM_COLOR_TRICK" val="1"/>
  <p:tag name="KSO_WM_DIAGRAM_COLOR_TEXT_CAN_REMOVE" val="n"/>
  <p:tag name="KSO_WM_UNIT_FILL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2_3"/>
  <p:tag name="KSO_WM_TEMPLATE_CATEGORY" val="diagram"/>
  <p:tag name="KSO_WM_TEMPLATE_INDEX" val="20231451"/>
  <p:tag name="KSO_WM_UNIT_LAYERLEVEL" val="1_1_1_1"/>
  <p:tag name="KSO_WM_TAG_VERSION" val="3.0"/>
  <p:tag name="KSO_WM_DIAGRAM_GROUP_CODE" val="n1-1"/>
  <p:tag name="KSO_WM_UNIT_TYPE" val="n_h_h_i"/>
  <p:tag name="KSO_WM_UNIT_INDEX" val="1_2_2_3"/>
  <p:tag name="KSO_WM_DIAGRAM_VERSION" val="3"/>
  <p:tag name="KSO_WM_DIAGRAM_COLOR_TRICK" val="1"/>
  <p:tag name="KSO_WM_DIAGRAM_COLOR_TEXT_CAN_REMOVE" val="n"/>
  <p:tag name="KSO_WM_UNIT_LINE_FORE_SCHEMECOLOR_INDEX" val="5"/>
  <p:tag name="KSO_WM_DIAGRAM_MAX_ITEMCNT" val="6"/>
  <p:tag name="KSO_WM_DIAGRAM_MIN_ITEMCNT" val="2"/>
  <p:tag name="KSO_WM_DIAGRAM_VIRTUALLY_FRAME" val="{&quot;height&quot;:789.4842972162199,&quot;left&quot;:54.4,&quot;top&quot;:79.01633270503972,&quot;width&quot;:1731.6537007874017}"/>
  <p:tag name="KSO_WM_DIAGRAM_COLOR_MATCH_VALUE" val="{&quot;shape&quot;:{&quot;fill&quot;:{&quot;type&quot;:0},&quot;glow&quot;:{&quot;colorType&quot;:0},&quot;line&quot;:{&quot;solidLine&quot;:{&quot;brightness&quot;:0.600000023841857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xml><?xml version="1.0" encoding="utf-8"?>
<p:tagLst xmlns:a="http://schemas.openxmlformats.org/drawingml/2006/main" xmlns:r="http://schemas.openxmlformats.org/officeDocument/2006/relationships"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51_5*n_h_h_i*1_2_1_2"/>
  <p:tag name="KSO_WM_TEMPLATE_CATEGORY" val="diagram"/>
  <p:tag name="KSO_WM_TEMPLATE_INDEX" val="20231451"/>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451_5*n_h_h_f*1_2_1_1"/>
  <p:tag name="KSO_WM_TEMPLATE_CATEGORY" val="diagram"/>
  <p:tag name="KSO_WM_TEMPLATE_INDEX" val="20231451"/>
  <p:tag name="KSO_WM_UNIT_LAYERLEVEL" val="1_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输入你的项正文，请尽量言简意赅的阐述观点"/>
  <p:tag name="KSO_WM_DIAGRAM_MAX_ITEMCNT" val="6"/>
  <p:tag name="KSO_WM_DIAGRAM_MIN_ITEMCNT" val="2"/>
  <p:tag name="KSO_WM_DIAGRAM_VIRTUALLY_FRAME" val="{&quot;height&quot;:352.3174133300781,&quot;left&quot;:54.4,&quot;top&quot;:79.01633270503972,&quot;width&quot;:798.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a"/>
  <p:tag name="KSO_WM_UNIT_INDEX" val="1_1_1"/>
  <p:tag name="KSO_WM_UNIT_ID" val="diagram20231451_5*n_h_a*1_1_1"/>
  <p:tag name="KSO_WM_TEMPLATE_CATEGORY" val="diagram"/>
  <p:tag name="KSO_WM_TEMPLATE_INDEX" val="20231451"/>
  <p:tag name="KSO_WM_UNIT_LAYERLEVEL" val="1_1_1"/>
  <p:tag name="KSO_WM_TAG_VERSION" val="3.0"/>
  <p:tag name="KSO_WM_UNIT_TEXT_FILL_FORE_SCHEMECOLOR_INDEX_BRIGHTNESS" val="0.15"/>
  <p:tag name="KSO_WM_UNIT_TEXT_FILL_TYPE" val="1"/>
  <p:tag name="KSO_WM_DIAGRAM_GROUP_CODE" val="n1-1"/>
  <p:tag name="KSO_WM_DIAGRAM_VERSION" val="3"/>
  <p:tag name="KSO_WM_DIAGRAM_COLOR_TRICK" val="1"/>
  <p:tag name="KSO_WM_DIAGRAM_COLOR_TEXT_CAN_REMOVE" val="n"/>
  <p:tag name="KSO_WM_UNIT_PRESET_TEXT" val="单击此处添加标题"/>
  <p:tag name="KSO_WM_UNIT_FILL_FORE_SCHEMECOLOR_INDEX" val="5"/>
  <p:tag name="KSO_WM_DIAGRAM_MAX_ITEMCNT" val="6"/>
  <p:tag name="KSO_WM_DIAGRAM_MIN_ITEMCNT" val="2"/>
  <p:tag name="KSO_WM_DIAGRAM_VIRTUALLY_FRAME" val="{&quot;height&quot;:425.8535885548028,&quot;left&quot;:54.4,&quot;top&quot;:79.01633270503972,&quot;width&quot;:1630.904094488189}"/>
  <p:tag name="KSO_WM_DIAGRAM_COLOR_MATCH_VALUE" val="{&quot;shape&quot;:{&quot;fill&quot;:{&quot;gradient&quot;:[{&quot;brightness&quot;:0,&quot;colorType&quot;:1,&quot;foreColorIndex&quot;:5,&quot;pos&quot;:0,&quot;transparency&quot;:0},{&quot;brightness&quot;:-0.25,&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5.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96.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97.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98.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ags/tag99.xml><?xml version="1.0" encoding="utf-8"?>
<p:tagLst xmlns:a="http://schemas.openxmlformats.org/drawingml/2006/main" xmlns:r="http://schemas.openxmlformats.org/officeDocument/2006/relationships" xmlns:p="http://schemas.openxmlformats.org/presentationml/2006/main">
  <p:tag name="KSO_WM_DIAGRAM_VIRTUALLY_FRAME" val="{&quot;height&quot;:860.55,&quot;left&quot;:775.75,&quot;top&quot;:204.2,&quot;width&quot;:904.3039370078739}"/>
</p:tagLst>
</file>

<file path=ppt/theme/theme1.xml><?xml version="1.0" encoding="utf-8"?>
<a:theme xmlns:a="http://schemas.openxmlformats.org/drawingml/2006/main" name="1_Office 主题​​">
  <a:themeElements>
    <a:clrScheme name="自定义 408">
      <a:dk1>
        <a:srgbClr val="000000"/>
      </a:dk1>
      <a:lt1>
        <a:srgbClr val="FFFFFF"/>
      </a:lt1>
      <a:dk2>
        <a:srgbClr val="000000"/>
      </a:dk2>
      <a:lt2>
        <a:srgbClr val="FEFFFF"/>
      </a:lt2>
      <a:accent1>
        <a:srgbClr val="37AFFB"/>
      </a:accent1>
      <a:accent2>
        <a:srgbClr val="2EC5A3"/>
      </a:accent2>
      <a:accent3>
        <a:srgbClr val="FFAC3C"/>
      </a:accent3>
      <a:accent4>
        <a:srgbClr val="F36490"/>
      </a:accent4>
      <a:accent5>
        <a:srgbClr val="ED6572"/>
      </a:accent5>
      <a:accent6>
        <a:srgbClr val="376FFF"/>
      </a:accent6>
      <a:hlink>
        <a:srgbClr val="777DF1"/>
      </a:hlink>
      <a:folHlink>
        <a:srgbClr val="492067"/>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2880</Words>
  <Application>Microsoft Office PowerPoint</Application>
  <PresentationFormat>自定义</PresentationFormat>
  <Paragraphs>205</Paragraphs>
  <Slides>42</Slides>
  <Notes>41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42</vt:i4>
      </vt:variant>
    </vt:vector>
  </HeadingPairs>
  <TitlesOfParts>
    <vt:vector size="56" baseType="lpstr">
      <vt:lpstr>Wingdings</vt:lpstr>
      <vt:lpstr>方正小标宋简体</vt:lpstr>
      <vt:lpstr>汉仪中宋简</vt:lpstr>
      <vt:lpstr>Calibri</vt:lpstr>
      <vt:lpstr>微软雅黑</vt:lpstr>
      <vt:lpstr>Arial</vt:lpstr>
      <vt:lpstr>Songti SC Regular</vt:lpstr>
      <vt:lpstr>Arial Bold</vt:lpstr>
      <vt:lpstr>楷体</vt:lpstr>
      <vt:lpstr>等线</vt:lpstr>
      <vt:lpstr>方正公文小标宋</vt:lpstr>
      <vt:lpstr>宋体</vt:lpstr>
      <vt:lpstr>OPPOSans-R</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稿定设计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稿定设计 ppt</dc:title>
  <dc:subject>www.gaoding.com</dc:subject>
  <dc:creator>稿定设计</dc:creator>
  <cp:lastModifiedBy>邱燕芳</cp:lastModifiedBy>
  <cp:revision>178</cp:revision>
  <dcterms:created xsi:type="dcterms:W3CDTF">2025-12-19T06:32:00Z</dcterms:created>
  <dcterms:modified xsi:type="dcterms:W3CDTF">2026-03-24T03:08:07Z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0F8A5FA4D43D435DAC2C37A8A4881308_13</vt:lpwstr>
  </property>
  <property fmtid="{D5CDD505-2E9C-101B-9397-08002B2CF9AE}" pid="3" name="KSOProductBuildVer">
    <vt:lpwstr>2052-12.1.0.25225</vt:lpwstr>
  </property>
</Properties>
</file>