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xml" ContentType="application/vnd.openxmlformats-officedocument.presentationml.notesSlide+xml"/>
  <Override PartName="/ppt/tags/tag82.xml" ContentType="application/vnd.openxmlformats-officedocument.presentationml.tags+xml"/>
  <Override PartName="/ppt/notesSlides/notesSlide3.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5.xml" ContentType="application/vnd.openxmlformats-officedocument.presentationml.notesSlide+xml"/>
  <Override PartName="/ppt/tags/tag89.xml" ContentType="application/vnd.openxmlformats-officedocument.presentationml.tags+xml"/>
  <Override PartName="/ppt/notesSlides/notesSlide6.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7.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9.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10.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1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12.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1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14.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1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16.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7.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1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notesSlides/notesSlide19.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notesSlides/notesSlide20.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21.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notesSlides/notesSlide22.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notesSlides/notesSlide23.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notesSlides/notesSlide24.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notesSlides/notesSlide25.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notesSlides/notesSlide26.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27.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28.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29.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30.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31.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notesSlides/notesSlide32.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notesSlides/notesSlide33.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notesSlides/notesSlide34.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notesSlides/notesSlide35.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notesSlides/notesSlide36.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notesSlides/notesSlide37.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notesSlides/notesSlide38.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notesSlides/notesSlide39.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40.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41.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notesSlides/notesSlide42.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7" r:id="rId2"/>
    <p:sldId id="258" r:id="rId3"/>
    <p:sldId id="259" r:id="rId4"/>
    <p:sldId id="260" r:id="rId5"/>
    <p:sldId id="261" r:id="rId6"/>
    <p:sldId id="263" r:id="rId7"/>
    <p:sldId id="264" r:id="rId8"/>
    <p:sldId id="265" r:id="rId9"/>
    <p:sldId id="266" r:id="rId10"/>
    <p:sldId id="267" r:id="rId11"/>
    <p:sldId id="268" r:id="rId12"/>
    <p:sldId id="270"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90" r:id="rId30"/>
    <p:sldId id="291" r:id="rId31"/>
    <p:sldId id="292" r:id="rId32"/>
    <p:sldId id="293" r:id="rId33"/>
    <p:sldId id="294" r:id="rId34"/>
    <p:sldId id="295" r:id="rId35"/>
    <p:sldId id="296" r:id="rId36"/>
    <p:sldId id="297" r:id="rId37"/>
    <p:sldId id="300" r:id="rId38"/>
    <p:sldId id="301" r:id="rId39"/>
    <p:sldId id="302" r:id="rId40"/>
    <p:sldId id="303" r:id="rId41"/>
    <p:sldId id="304" r:id="rId42"/>
    <p:sldId id="305" r:id="rId43"/>
    <p:sldId id="306" r:id="rId44"/>
    <p:sldId id="307" r:id="rId45"/>
    <p:sldId id="308"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1E76B0"/>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119" d="100"/>
          <a:sy n="119" d="100"/>
        </p:scale>
        <p:origin x="132" y="306"/>
      </p:cViewPr>
      <p:guideLst>
        <p:guide orient="horz" pos="212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2026/3/13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27</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28</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29</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31</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32</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33</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34</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35</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36</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37</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38</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39</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5</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41</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42</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43</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44</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45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F711DA-82CB-44C8-99EC-9CE596A896FB}"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2026/3/13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2026/3/13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2026/3/13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2026/3/13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2026/3/13</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2026/3/13</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7.xml"/><Relationship Id="rId7" Type="http://schemas.openxmlformats.org/officeDocument/2006/relationships/image" Target="../media/image18.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png"/><Relationship Id="rId4" Type="http://schemas.openxmlformats.org/officeDocument/2006/relationships/notesSlide" Target="../notesSlides/notesSlide10.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2.jpeg"/><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5.jpe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8.jpe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notesSlide" Target="../notesSlides/notesSlide13.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slideLayout" Target="../slideLayouts/slideLayout7.xml"/><Relationship Id="rId7" Type="http://schemas.openxmlformats.org/officeDocument/2006/relationships/image" Target="../media/image29.jpe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slideLayout" Target="../slideLayouts/slideLayout7.xml"/><Relationship Id="rId7" Type="http://schemas.openxmlformats.org/officeDocument/2006/relationships/image" Target="../media/image35.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34.jpeg"/><Relationship Id="rId11" Type="http://schemas.openxmlformats.org/officeDocument/2006/relationships/image" Target="../media/image2.png"/><Relationship Id="rId5" Type="http://schemas.openxmlformats.org/officeDocument/2006/relationships/image" Target="../media/image33.jpeg"/><Relationship Id="rId10" Type="http://schemas.openxmlformats.org/officeDocument/2006/relationships/image" Target="../media/image3.png"/><Relationship Id="rId4" Type="http://schemas.openxmlformats.org/officeDocument/2006/relationships/notesSlide" Target="../notesSlides/notesSlide16.xml"/><Relationship Id="rId9" Type="http://schemas.openxmlformats.org/officeDocument/2006/relationships/image" Target="../media/image37.jpe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15.xml"/><Relationship Id="rId7" Type="http://schemas.openxmlformats.org/officeDocument/2006/relationships/image" Target="../media/image3.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pn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3" Type="http://schemas.openxmlformats.org/officeDocument/2006/relationships/tags" Target="../tags/tag128.xml"/><Relationship Id="rId18" Type="http://schemas.openxmlformats.org/officeDocument/2006/relationships/tags" Target="../tags/tag133.xml"/><Relationship Id="rId26" Type="http://schemas.openxmlformats.org/officeDocument/2006/relationships/image" Target="../media/image40.jpeg"/><Relationship Id="rId3" Type="http://schemas.openxmlformats.org/officeDocument/2006/relationships/tags" Target="../tags/tag118.xml"/><Relationship Id="rId21" Type="http://schemas.openxmlformats.org/officeDocument/2006/relationships/tags" Target="../tags/tag136.xml"/><Relationship Id="rId34" Type="http://schemas.openxmlformats.org/officeDocument/2006/relationships/image" Target="../media/image46.png"/><Relationship Id="rId7" Type="http://schemas.openxmlformats.org/officeDocument/2006/relationships/tags" Target="../tags/tag122.xml"/><Relationship Id="rId12" Type="http://schemas.openxmlformats.org/officeDocument/2006/relationships/tags" Target="../tags/tag127.xml"/><Relationship Id="rId17" Type="http://schemas.openxmlformats.org/officeDocument/2006/relationships/tags" Target="../tags/tag132.xml"/><Relationship Id="rId25" Type="http://schemas.openxmlformats.org/officeDocument/2006/relationships/image" Target="../media/image39.jpeg"/><Relationship Id="rId33" Type="http://schemas.openxmlformats.org/officeDocument/2006/relationships/image" Target="../media/image45.png"/><Relationship Id="rId2" Type="http://schemas.openxmlformats.org/officeDocument/2006/relationships/tags" Target="../tags/tag117.xml"/><Relationship Id="rId16" Type="http://schemas.openxmlformats.org/officeDocument/2006/relationships/tags" Target="../tags/tag131.xml"/><Relationship Id="rId20" Type="http://schemas.openxmlformats.org/officeDocument/2006/relationships/tags" Target="../tags/tag135.xml"/><Relationship Id="rId29" Type="http://schemas.openxmlformats.org/officeDocument/2006/relationships/image" Target="../media/image41.png"/><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24" Type="http://schemas.openxmlformats.org/officeDocument/2006/relationships/image" Target="../media/image38.png"/><Relationship Id="rId32" Type="http://schemas.openxmlformats.org/officeDocument/2006/relationships/image" Target="../media/image44.png"/><Relationship Id="rId5" Type="http://schemas.openxmlformats.org/officeDocument/2006/relationships/tags" Target="../tags/tag120.xml"/><Relationship Id="rId15" Type="http://schemas.openxmlformats.org/officeDocument/2006/relationships/tags" Target="../tags/tag130.xml"/><Relationship Id="rId23" Type="http://schemas.openxmlformats.org/officeDocument/2006/relationships/notesSlide" Target="../notesSlides/notesSlide18.xml"/><Relationship Id="rId28" Type="http://schemas.openxmlformats.org/officeDocument/2006/relationships/image" Target="../media/image2.png"/><Relationship Id="rId36" Type="http://schemas.openxmlformats.org/officeDocument/2006/relationships/image" Target="../media/image48.jpeg"/><Relationship Id="rId10" Type="http://schemas.openxmlformats.org/officeDocument/2006/relationships/tags" Target="../tags/tag125.xml"/><Relationship Id="rId19" Type="http://schemas.openxmlformats.org/officeDocument/2006/relationships/tags" Target="../tags/tag134.xml"/><Relationship Id="rId31" Type="http://schemas.openxmlformats.org/officeDocument/2006/relationships/image" Target="../media/image43.png"/><Relationship Id="rId4" Type="http://schemas.openxmlformats.org/officeDocument/2006/relationships/tags" Target="../tags/tag119.xml"/><Relationship Id="rId9" Type="http://schemas.openxmlformats.org/officeDocument/2006/relationships/tags" Target="../tags/tag124.xml"/><Relationship Id="rId14" Type="http://schemas.openxmlformats.org/officeDocument/2006/relationships/tags" Target="../tags/tag129.xml"/><Relationship Id="rId22" Type="http://schemas.openxmlformats.org/officeDocument/2006/relationships/slideLayout" Target="../slideLayouts/slideLayout7.xml"/><Relationship Id="rId27" Type="http://schemas.openxmlformats.org/officeDocument/2006/relationships/image" Target="../media/image3.png"/><Relationship Id="rId30" Type="http://schemas.openxmlformats.org/officeDocument/2006/relationships/image" Target="../media/image42.png"/><Relationship Id="rId35" Type="http://schemas.openxmlformats.org/officeDocument/2006/relationships/image" Target="../media/image47.jpeg"/><Relationship Id="rId8" Type="http://schemas.openxmlformats.org/officeDocument/2006/relationships/tags" Target="../tags/tag123.xml"/></Relationships>
</file>

<file path=ppt/slides/_rels/slide2.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tags" Target="../tags/tag75.xml"/><Relationship Id="rId18" Type="http://schemas.openxmlformats.org/officeDocument/2006/relationships/slide" Target="slide1.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tags" Target="../tags/tag74.xml"/><Relationship Id="rId17" Type="http://schemas.openxmlformats.org/officeDocument/2006/relationships/slideLayout" Target="../slideLayouts/slideLayout1.xml"/><Relationship Id="rId2" Type="http://schemas.openxmlformats.org/officeDocument/2006/relationships/tags" Target="../tags/tag64.xml"/><Relationship Id="rId16" Type="http://schemas.openxmlformats.org/officeDocument/2006/relationships/tags" Target="../tags/tag78.xml"/><Relationship Id="rId20" Type="http://schemas.openxmlformats.org/officeDocument/2006/relationships/image" Target="../media/image3.png"/><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tags" Target="../tags/tag73.xml"/><Relationship Id="rId5" Type="http://schemas.openxmlformats.org/officeDocument/2006/relationships/tags" Target="../tags/tag67.xml"/><Relationship Id="rId15" Type="http://schemas.openxmlformats.org/officeDocument/2006/relationships/tags" Target="../tags/tag77.xml"/><Relationship Id="rId10" Type="http://schemas.openxmlformats.org/officeDocument/2006/relationships/tags" Target="../tags/tag72.xml"/><Relationship Id="rId19" Type="http://schemas.openxmlformats.org/officeDocument/2006/relationships/image" Target="../media/image2.png"/><Relationship Id="rId4" Type="http://schemas.openxmlformats.org/officeDocument/2006/relationships/tags" Target="../tags/tag66.xml"/><Relationship Id="rId9" Type="http://schemas.openxmlformats.org/officeDocument/2006/relationships/tags" Target="../tags/tag71.xml"/><Relationship Id="rId14" Type="http://schemas.openxmlformats.org/officeDocument/2006/relationships/tags" Target="../tags/tag76.xml"/></Relationships>
</file>

<file path=ppt/slides/_rels/slide2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slideLayout" Target="../slideLayouts/slideLayout7.xml"/><Relationship Id="rId7" Type="http://schemas.openxmlformats.org/officeDocument/2006/relationships/image" Target="../media/image49.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slideLayout" Target="../slideLayouts/slideLayout7.xml"/><Relationship Id="rId7" Type="http://schemas.openxmlformats.org/officeDocument/2006/relationships/image" Target="../media/image53.jpe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7.xml"/><Relationship Id="rId7" Type="http://schemas.openxmlformats.org/officeDocument/2006/relationships/image" Target="../media/image55.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58.png"/><Relationship Id="rId4" Type="http://schemas.openxmlformats.org/officeDocument/2006/relationships/notesSlide" Target="../notesSlides/notesSlide22.xml"/><Relationship Id="rId9" Type="http://schemas.openxmlformats.org/officeDocument/2006/relationships/image" Target="../media/image57.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7.xml"/><Relationship Id="rId7" Type="http://schemas.openxmlformats.org/officeDocument/2006/relationships/image" Target="../media/image59.jpe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1.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2.jpe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9.png"/><Relationship Id="rId3" Type="http://schemas.openxmlformats.org/officeDocument/2006/relationships/slideLayout" Target="../slideLayouts/slideLayout7.xml"/><Relationship Id="rId7" Type="http://schemas.openxmlformats.org/officeDocument/2006/relationships/image" Target="../media/image65.png"/><Relationship Id="rId12" Type="http://schemas.openxmlformats.org/officeDocument/2006/relationships/image" Target="../media/image2.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64.png"/><Relationship Id="rId11" Type="http://schemas.openxmlformats.org/officeDocument/2006/relationships/image" Target="../media/image3.png"/><Relationship Id="rId5" Type="http://schemas.openxmlformats.org/officeDocument/2006/relationships/image" Target="../media/image63.png"/><Relationship Id="rId10" Type="http://schemas.openxmlformats.org/officeDocument/2006/relationships/image" Target="../media/image68.jpeg"/><Relationship Id="rId4" Type="http://schemas.openxmlformats.org/officeDocument/2006/relationships/notesSlide" Target="../notesSlides/notesSlide26.xml"/><Relationship Id="rId9" Type="http://schemas.openxmlformats.org/officeDocument/2006/relationships/image" Target="../media/image67.png"/></Relationships>
</file>

<file path=ppt/slides/_rels/slide28.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slideLayout" Target="../slideLayouts/slideLayout7.xml"/><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2.png"/><Relationship Id="rId11" Type="http://schemas.openxmlformats.org/officeDocument/2006/relationships/image" Target="../media/image74.png"/><Relationship Id="rId5" Type="http://schemas.openxmlformats.org/officeDocument/2006/relationships/image" Target="../media/image3.png"/><Relationship Id="rId10" Type="http://schemas.openxmlformats.org/officeDocument/2006/relationships/image" Target="../media/image73.png"/><Relationship Id="rId4" Type="http://schemas.openxmlformats.org/officeDocument/2006/relationships/notesSlide" Target="../notesSlides/notesSlide27.xml"/><Relationship Id="rId9" Type="http://schemas.openxmlformats.org/officeDocument/2006/relationships/image" Target="../media/image72.jpeg"/></Relationships>
</file>

<file path=ppt/slides/_rels/slide2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57.xml"/><Relationship Id="rId7" Type="http://schemas.openxmlformats.org/officeDocument/2006/relationships/image" Target="../media/image3.png"/><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image" Target="../media/image4.pn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1.xml"/><Relationship Id="rId7" Type="http://schemas.openxmlformats.org/officeDocument/2006/relationships/image" Target="../media/image3.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60.xml"/><Relationship Id="rId7" Type="http://schemas.openxmlformats.org/officeDocument/2006/relationships/image" Target="../media/image76.jpe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notesSlide" Target="../notesSlides/notesSlide29.xml"/><Relationship Id="rId5" Type="http://schemas.openxmlformats.org/officeDocument/2006/relationships/slideLayout" Target="../slideLayouts/slideLayout7.xml"/><Relationship Id="rId10" Type="http://schemas.openxmlformats.org/officeDocument/2006/relationships/image" Target="../media/image77.jpeg"/><Relationship Id="rId4" Type="http://schemas.openxmlformats.org/officeDocument/2006/relationships/tags" Target="../tags/tag161.xml"/><Relationship Id="rId9"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80.jpeg"/><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image" Target="../media/image79.jpeg"/><Relationship Id="rId5" Type="http://schemas.openxmlformats.org/officeDocument/2006/relationships/image" Target="../media/image78.jpeg"/><Relationship Id="rId10" Type="http://schemas.openxmlformats.org/officeDocument/2006/relationships/image" Target="../media/image81.jpeg"/><Relationship Id="rId4" Type="http://schemas.openxmlformats.org/officeDocument/2006/relationships/notesSlide" Target="../notesSlides/notesSlide30.xml"/><Relationship Id="rId9"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84.jpe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83.jpeg"/><Relationship Id="rId5" Type="http://schemas.openxmlformats.org/officeDocument/2006/relationships/image" Target="../media/image82.jpeg"/><Relationship Id="rId10" Type="http://schemas.openxmlformats.org/officeDocument/2006/relationships/image" Target="../media/image85.jpeg"/><Relationship Id="rId4" Type="http://schemas.openxmlformats.org/officeDocument/2006/relationships/notesSlide" Target="../notesSlides/notesSlide31.xml"/><Relationship Id="rId9"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slideLayout" Target="../slideLayouts/slideLayout7.xml"/><Relationship Id="rId7" Type="http://schemas.openxmlformats.org/officeDocument/2006/relationships/image" Target="../media/image86.jpeg"/><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slideLayout" Target="../slideLayouts/slideLayout7.xml"/><Relationship Id="rId7" Type="http://schemas.openxmlformats.org/officeDocument/2006/relationships/image" Target="../media/image88.jpe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3.xml"/><Relationship Id="rId9" Type="http://schemas.openxmlformats.org/officeDocument/2006/relationships/image" Target="../media/image90.jpeg"/></Relationships>
</file>

<file path=ppt/slides/_rels/slide35.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slideLayout" Target="../slideLayouts/slideLayout7.xml"/><Relationship Id="rId7" Type="http://schemas.openxmlformats.org/officeDocument/2006/relationships/image" Target="../media/image91.jpe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94.jpeg"/><Relationship Id="rId4" Type="http://schemas.openxmlformats.org/officeDocument/2006/relationships/notesSlide" Target="../notesSlides/notesSlide34.xml"/><Relationship Id="rId9" Type="http://schemas.openxmlformats.org/officeDocument/2006/relationships/image" Target="../media/image93.jpeg"/></Relationships>
</file>

<file path=ppt/slides/_rels/slide36.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slideLayout" Target="../slideLayouts/slideLayout7.xml"/><Relationship Id="rId7" Type="http://schemas.openxmlformats.org/officeDocument/2006/relationships/image" Target="../media/image95.jpe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98.jpeg"/><Relationship Id="rId4" Type="http://schemas.openxmlformats.org/officeDocument/2006/relationships/notesSlide" Target="../notesSlides/notesSlide35.xml"/><Relationship Id="rId9" Type="http://schemas.openxmlformats.org/officeDocument/2006/relationships/image" Target="../media/image97.jpeg"/></Relationships>
</file>

<file path=ppt/slides/_rels/slide37.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3.png"/><Relationship Id="rId5" Type="http://schemas.openxmlformats.org/officeDocument/2006/relationships/image" Target="../media/image99.jpeg"/><Relationship Id="rId4" Type="http://schemas.openxmlformats.org/officeDocument/2006/relationships/notesSlide" Target="../notesSlides/notesSlide36.xml"/><Relationship Id="rId9" Type="http://schemas.openxmlformats.org/officeDocument/2006/relationships/image" Target="../media/image101.jpeg"/></Relationships>
</file>

<file path=ppt/slides/_rels/slide38.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slideLayout" Target="../slideLayouts/slideLayout7.xml"/><Relationship Id="rId7" Type="http://schemas.openxmlformats.org/officeDocument/2006/relationships/image" Target="../media/image102.jpe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105.jpeg"/><Relationship Id="rId4" Type="http://schemas.openxmlformats.org/officeDocument/2006/relationships/notesSlide" Target="../notesSlides/notesSlide37.xml"/><Relationship Id="rId9" Type="http://schemas.openxmlformats.org/officeDocument/2006/relationships/image" Target="../media/image104.jpeg"/></Relationships>
</file>

<file path=ppt/slides/_rels/slide39.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slideLayout" Target="../slideLayouts/slideLayout7.xml"/><Relationship Id="rId7" Type="http://schemas.openxmlformats.org/officeDocument/2006/relationships/image" Target="../media/image106.jpe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8.xml"/><Relationship Id="rId9" Type="http://schemas.openxmlformats.org/officeDocument/2006/relationships/image" Target="../media/image10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2.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slideLayout" Target="../slideLayouts/slideLayout7.xml"/><Relationship Id="rId7" Type="http://schemas.openxmlformats.org/officeDocument/2006/relationships/image" Target="../media/image109.jpe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39.xml"/><Relationship Id="rId9" Type="http://schemas.openxmlformats.org/officeDocument/2006/relationships/image" Target="../media/image111.jpeg"/></Relationships>
</file>

<file path=ppt/slides/_rels/slide41.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slideLayout" Target="../slideLayouts/slideLayout7.xml"/><Relationship Id="rId7" Type="http://schemas.openxmlformats.org/officeDocument/2006/relationships/image" Target="../media/image112.jpe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115.jpeg"/><Relationship Id="rId4" Type="http://schemas.openxmlformats.org/officeDocument/2006/relationships/notesSlide" Target="../notesSlides/notesSlide40.xml"/><Relationship Id="rId9" Type="http://schemas.openxmlformats.org/officeDocument/2006/relationships/image" Target="../media/image114.jpeg"/></Relationships>
</file>

<file path=ppt/slides/_rels/slide4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86.xml"/><Relationship Id="rId7" Type="http://schemas.openxmlformats.org/officeDocument/2006/relationships/image" Target="../media/image3.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image" Target="../media/image4.png"/><Relationship Id="rId5" Type="http://schemas.openxmlformats.org/officeDocument/2006/relationships/notesSlide" Target="../notesSlides/notesSlide41.xml"/><Relationship Id="rId4"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image" Target="../media/image3.png"/><Relationship Id="rId5" Type="http://schemas.openxmlformats.org/officeDocument/2006/relationships/image" Target="../media/image116.jpe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image" Target="../media/image121.jpeg"/><Relationship Id="rId3" Type="http://schemas.openxmlformats.org/officeDocument/2006/relationships/slideLayout" Target="../slideLayouts/slideLayout7.xml"/><Relationship Id="rId7" Type="http://schemas.openxmlformats.org/officeDocument/2006/relationships/image" Target="../media/image120.jpe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image" Target="../media/image119.jpeg"/><Relationship Id="rId5" Type="http://schemas.openxmlformats.org/officeDocument/2006/relationships/image" Target="../media/image118.jpeg"/><Relationship Id="rId10" Type="http://schemas.openxmlformats.org/officeDocument/2006/relationships/image" Target="../media/image2.png"/><Relationship Id="rId4" Type="http://schemas.openxmlformats.org/officeDocument/2006/relationships/notesSlide" Target="../notesSlides/notesSlide43.xml"/><Relationship Id="rId9"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5.xml"/><Relationship Id="rId7" Type="http://schemas.openxmlformats.org/officeDocument/2006/relationships/image" Target="../media/image2.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8.xml"/><Relationship Id="rId7" Type="http://schemas.openxmlformats.org/officeDocument/2006/relationships/image" Target="../media/image3.pn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6.jpeg"/><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notesSlide" Target="../notesSlides/notesSlide7.xml"/><Relationship Id="rId9"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tags" Target="../tags/tag94.xml"/><Relationship Id="rId7" Type="http://schemas.openxmlformats.org/officeDocument/2006/relationships/notesSlide" Target="../notesSlides/notesSlide8.xml"/><Relationship Id="rId12" Type="http://schemas.openxmlformats.org/officeDocument/2006/relationships/image" Target="../media/image12.jpe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7.xml"/><Relationship Id="rId11" Type="http://schemas.openxmlformats.org/officeDocument/2006/relationships/image" Target="../media/image11.jpeg"/><Relationship Id="rId5" Type="http://schemas.openxmlformats.org/officeDocument/2006/relationships/tags" Target="../tags/tag96.xml"/><Relationship Id="rId10" Type="http://schemas.openxmlformats.org/officeDocument/2006/relationships/image" Target="../media/image2.png"/><Relationship Id="rId4" Type="http://schemas.openxmlformats.org/officeDocument/2006/relationships/tags" Target="../tags/tag95.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Z:/顾丽强/2025项目/无锡五冶洛社项目/ppt/1.jpg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635"/>
            <a:ext cx="12192000" cy="6857365"/>
          </a:xfrm>
          <a:prstGeom prst="rect">
            <a:avLst/>
          </a:prstGeom>
        </p:spPr>
      </p:pic>
      <p:sp>
        <p:nvSpPr>
          <p:cNvPr id="7" name="矩形 6"/>
          <p:cNvSpPr/>
          <p:nvPr/>
        </p:nvSpPr>
        <p:spPr>
          <a:xfrm>
            <a:off x="0" y="635"/>
            <a:ext cx="12192000" cy="6858000"/>
          </a:xfrm>
          <a:prstGeom prst="rect">
            <a:avLst/>
          </a:prstGeom>
          <a:gradFill flip="none" rotWithShape="1">
            <a:gsLst>
              <a:gs pos="30000">
                <a:srgbClr val="2A57A3">
                  <a:alpha val="85000"/>
                </a:srgbClr>
              </a:gs>
              <a:gs pos="100000">
                <a:srgbClr val="2859A1">
                  <a:alpha val="1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矩形 1"/>
          <p:cNvSpPr/>
          <p:nvPr/>
        </p:nvSpPr>
        <p:spPr>
          <a:xfrm>
            <a:off x="0" y="6239510"/>
            <a:ext cx="12192000" cy="618490"/>
          </a:xfrm>
          <a:prstGeom prst="rect">
            <a:avLst/>
          </a:prstGeom>
          <a:solidFill>
            <a:schemeClr val="tx1">
              <a:lumMod val="85000"/>
              <a:lumOff val="1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文本框 2"/>
          <p:cNvSpPr txBox="1"/>
          <p:nvPr/>
        </p:nvSpPr>
        <p:spPr>
          <a:xfrm>
            <a:off x="1706880" y="6388100"/>
            <a:ext cx="8898890" cy="398780"/>
          </a:xfrm>
          <a:prstGeom prst="rect">
            <a:avLst/>
          </a:prstGeom>
          <a:noFill/>
        </p:spPr>
        <p:txBody>
          <a:bodyPr wrap="square" rtlCol="0">
            <a:spAutoFit/>
          </a:bodyPr>
          <a:lstStyle/>
          <a:p>
            <a:pPr algn="dist"/>
            <a:r>
              <a:rPr kumimoji="1" lang="zh-CN" altLang="en-US" sz="2000" dirty="0">
                <a:solidFill>
                  <a:schemeClr val="bg1"/>
                </a:solidFill>
                <a:latin typeface="思源黑体 CN Regular" panose="020B0500000000000000" charset="-122"/>
                <a:ea typeface="思源黑体 CN Regular" panose="020B0500000000000000" charset="-122"/>
                <a:sym typeface="+mn-ea"/>
              </a:rPr>
              <a:t>中国五冶集团有限公司</a:t>
            </a:r>
            <a:r>
              <a:rPr kumimoji="1" lang="en-US" altLang="zh-CN" sz="2000" dirty="0">
                <a:solidFill>
                  <a:schemeClr val="bg1"/>
                </a:solidFill>
                <a:latin typeface="思源黑体 CN Regular" panose="020B0500000000000000" charset="-122"/>
                <a:ea typeface="思源黑体 CN Regular" panose="020B0500000000000000" charset="-122"/>
                <a:sym typeface="+mn-ea"/>
              </a:rPr>
              <a:t>&amp;</a:t>
            </a:r>
            <a:r>
              <a:rPr kumimoji="1" lang="zh-CN" altLang="en-US" sz="2000" dirty="0">
                <a:solidFill>
                  <a:schemeClr val="bg1"/>
                </a:solidFill>
                <a:latin typeface="思源黑体 CN Regular" panose="020B0500000000000000" charset="-122"/>
                <a:ea typeface="思源黑体 CN Regular" panose="020B0500000000000000" charset="-122"/>
              </a:rPr>
              <a:t>江苏中轩建设有限公司</a:t>
            </a:r>
          </a:p>
        </p:txBody>
      </p:sp>
      <p:sp>
        <p:nvSpPr>
          <p:cNvPr id="12" name="文本框 11"/>
          <p:cNvSpPr txBox="1"/>
          <p:nvPr/>
        </p:nvSpPr>
        <p:spPr>
          <a:xfrm>
            <a:off x="1036320" y="1726565"/>
            <a:ext cx="3171190" cy="391795"/>
          </a:xfrm>
          <a:prstGeom prst="rect">
            <a:avLst/>
          </a:prstGeom>
          <a:noFill/>
        </p:spPr>
        <p:txBody>
          <a:bodyPr wrap="square" rtlCol="0">
            <a:noAutofit/>
          </a:bodyPr>
          <a:lstStyle/>
          <a:p>
            <a:pPr algn="dist"/>
            <a:r>
              <a:rPr kumimoji="1" lang="zh-CN" altLang="en-US" cap="all" dirty="0">
                <a:solidFill>
                  <a:schemeClr val="bg1"/>
                </a:solidFill>
                <a:latin typeface="思源黑体 CN Regular" panose="020B0500000000000000" charset="-122"/>
                <a:ea typeface="思源黑体 CN Regular" panose="020B0500000000000000" charset="-122"/>
              </a:rPr>
              <a:t>严守安全底线，筑牢发展根基</a:t>
            </a:r>
          </a:p>
        </p:txBody>
      </p:sp>
      <p:sp>
        <p:nvSpPr>
          <p:cNvPr id="22" name="TextBox 4"/>
          <p:cNvSpPr txBox="1"/>
          <p:nvPr/>
        </p:nvSpPr>
        <p:spPr>
          <a:xfrm>
            <a:off x="1036320" y="2099310"/>
            <a:ext cx="7751445" cy="2074545"/>
          </a:xfrm>
          <a:prstGeom prst="rect">
            <a:avLst/>
          </a:prstGeom>
          <a:noFill/>
        </p:spPr>
        <p:txBody>
          <a:bodyPr wrap="none" rtlCol="0">
            <a:noAutofit/>
          </a:bodyPr>
          <a:lstStyle/>
          <a:p>
            <a:pPr algn="l">
              <a:lnSpc>
                <a:spcPct val="120000"/>
              </a:lnSpc>
              <a:spcBef>
                <a:spcPts val="0"/>
              </a:spcBef>
              <a:spcAft>
                <a:spcPts val="0"/>
              </a:spcAft>
            </a:pPr>
            <a:r>
              <a:rPr lang="zh-CN" altLang="en-US" sz="5800" dirty="0">
                <a:solidFill>
                  <a:schemeClr val="bg1"/>
                </a:solidFill>
                <a:latin typeface="思源黑体 CN Bold" panose="020B0800000000000000" charset="-122"/>
                <a:ea typeface="思源黑体 CN Bold" panose="020B0800000000000000" charset="-122"/>
              </a:rPr>
              <a:t>无锡洛社保障性租赁住房二期</a:t>
            </a:r>
          </a:p>
          <a:p>
            <a:pPr algn="l">
              <a:lnSpc>
                <a:spcPct val="120000"/>
              </a:lnSpc>
              <a:spcBef>
                <a:spcPts val="0"/>
              </a:spcBef>
              <a:spcAft>
                <a:spcPts val="0"/>
              </a:spcAft>
            </a:pPr>
            <a:r>
              <a:rPr lang="zh-CN" altLang="en-US" sz="5800" dirty="0">
                <a:solidFill>
                  <a:schemeClr val="bg1"/>
                </a:solidFill>
                <a:latin typeface="思源黑体 CN Bold" panose="020B0800000000000000" charset="-122"/>
                <a:ea typeface="思源黑体 CN Bold" panose="020B0800000000000000" charset="-122"/>
              </a:rPr>
              <a:t>新建项目云观摩</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75505" y="1807210"/>
            <a:ext cx="6062980" cy="2134870"/>
          </a:xfrm>
          <a:prstGeom prst="rect">
            <a:avLst/>
          </a:prstGeom>
        </p:spPr>
      </p:pic>
      <p:pic>
        <p:nvPicPr>
          <p:cNvPr id="18" name="图片 17"/>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675505" y="4406900"/>
            <a:ext cx="3077210" cy="1622425"/>
          </a:xfrm>
          <a:prstGeom prst="rect">
            <a:avLst/>
          </a:prstGeom>
        </p:spPr>
      </p:pic>
      <p:pic>
        <p:nvPicPr>
          <p:cNvPr id="32" name="图片 3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96555" y="4404360"/>
            <a:ext cx="2749550" cy="162496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4" name="直接连接符 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2.3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培训教育</a:t>
            </a:r>
          </a:p>
        </p:txBody>
      </p:sp>
      <p:sp>
        <p:nvSpPr>
          <p:cNvPr id="7" name="文本框 6"/>
          <p:cNvSpPr txBox="1"/>
          <p:nvPr>
            <p:custDataLst>
              <p:tags r:id="rId2"/>
            </p:custDataLst>
          </p:nvPr>
        </p:nvSpPr>
        <p:spPr>
          <a:xfrm>
            <a:off x="962025" y="1913890"/>
            <a:ext cx="3067050" cy="1632585"/>
          </a:xfrm>
          <a:prstGeom prst="rect">
            <a:avLst/>
          </a:prstGeom>
          <a:noFill/>
        </p:spPr>
        <p:txBody>
          <a:bodyPr wrap="square" rtlCol="0">
            <a:noAutofit/>
          </a:bodyPr>
          <a:lstStyle/>
          <a:p>
            <a:pPr indent="457200" fontAlgn="auto">
              <a:lnSpc>
                <a:spcPct val="150000"/>
              </a:lnSpc>
            </a:pPr>
            <a:r>
              <a:rPr lang="zh-CN" altLang="en-US" sz="1600" kern="0" spc="150" dirty="0">
                <a:solidFill>
                  <a:srgbClr val="000000"/>
                </a:solidFill>
                <a:latin typeface="微软雅黑" panose="020B0503020204020204" charset="-122"/>
                <a:ea typeface="微软雅黑" panose="020B0503020204020204" charset="-122"/>
              </a:rPr>
              <a:t> 基于建筑施工项</a:t>
            </a:r>
            <a:r>
              <a:rPr lang="zh-CN" altLang="en-US" sz="1600" kern="0" spc="50" dirty="0">
                <a:solidFill>
                  <a:srgbClr val="000000"/>
                </a:solidFill>
                <a:latin typeface="微软雅黑" panose="020B0503020204020204" charset="-122"/>
                <a:ea typeface="微软雅黑" panose="020B0503020204020204" charset="-122"/>
              </a:rPr>
              <a:t>目作业人员培训教育</a:t>
            </a:r>
            <a:r>
              <a:rPr lang="zh-CN" altLang="en-US" sz="1600" kern="0" spc="40" dirty="0">
                <a:solidFill>
                  <a:srgbClr val="000000"/>
                </a:solidFill>
                <a:latin typeface="微软雅黑" panose="020B0503020204020204" charset="-122"/>
                <a:ea typeface="微软雅黑" panose="020B0503020204020204" charset="-122"/>
              </a:rPr>
              <a:t>受</a:t>
            </a:r>
            <a:r>
              <a:rPr lang="zh-CN" altLang="en-US" sz="1600" kern="0" spc="20" dirty="0">
                <a:solidFill>
                  <a:srgbClr val="000000"/>
                </a:solidFill>
                <a:latin typeface="微软雅黑" panose="020B0503020204020204" charset="-122"/>
                <a:ea typeface="微软雅黑" panose="020B0503020204020204" charset="-122"/>
              </a:rPr>
              <a:t>众的特殊性，项目部摒</a:t>
            </a:r>
            <a:r>
              <a:rPr lang="zh-CN" altLang="en-US" sz="1600" kern="0" spc="50" dirty="0">
                <a:solidFill>
                  <a:srgbClr val="000000"/>
                </a:solidFill>
                <a:latin typeface="微软雅黑" panose="020B0503020204020204" charset="-122"/>
                <a:ea typeface="微软雅黑" panose="020B0503020204020204" charset="-122"/>
              </a:rPr>
              <a:t>弃了传统的纸质化教</a:t>
            </a:r>
            <a:r>
              <a:rPr lang="zh-CN" altLang="en-US" sz="1600" kern="0" spc="40" dirty="0">
                <a:solidFill>
                  <a:srgbClr val="000000"/>
                </a:solidFill>
                <a:latin typeface="微软雅黑" panose="020B0503020204020204" charset="-122"/>
                <a:ea typeface="微软雅黑" panose="020B0503020204020204" charset="-122"/>
              </a:rPr>
              <a:t>育</a:t>
            </a:r>
            <a:r>
              <a:rPr lang="zh-CN" altLang="en-US" sz="1600" kern="0" spc="20" dirty="0">
                <a:solidFill>
                  <a:srgbClr val="000000"/>
                </a:solidFill>
                <a:latin typeface="微软雅黑" panose="020B0503020204020204" charset="-122"/>
                <a:ea typeface="微软雅黑" panose="020B0503020204020204" charset="-122"/>
              </a:rPr>
              <a:t>和考试，利用多媒体培</a:t>
            </a:r>
            <a:r>
              <a:rPr lang="zh-CN" altLang="en-US" sz="1600" kern="0" spc="50" dirty="0">
                <a:solidFill>
                  <a:srgbClr val="000000"/>
                </a:solidFill>
                <a:latin typeface="微软雅黑" panose="020B0503020204020204" charset="-122"/>
                <a:ea typeface="微软雅黑" panose="020B0503020204020204" charset="-122"/>
              </a:rPr>
              <a:t>训工具箱对进场人员</a:t>
            </a:r>
            <a:r>
              <a:rPr lang="zh-CN" altLang="en-US" sz="1600" kern="0" spc="40" dirty="0">
                <a:solidFill>
                  <a:srgbClr val="000000"/>
                </a:solidFill>
                <a:latin typeface="微软雅黑" panose="020B0503020204020204" charset="-122"/>
                <a:ea typeface="微软雅黑" panose="020B0503020204020204" charset="-122"/>
              </a:rPr>
              <a:t>进</a:t>
            </a:r>
            <a:r>
              <a:rPr lang="zh-CN" altLang="en-US" sz="1600" kern="0" spc="20" dirty="0">
                <a:solidFill>
                  <a:srgbClr val="000000"/>
                </a:solidFill>
                <a:latin typeface="微软雅黑" panose="020B0503020204020204" charset="-122"/>
                <a:ea typeface="微软雅黑" panose="020B0503020204020204" charset="-122"/>
              </a:rPr>
              <a:t>行岗前教育，通过观看教育视频，使用</a:t>
            </a:r>
            <a:r>
              <a:rPr lang="zh-CN" altLang="en-US" sz="1600" kern="0" spc="50" dirty="0">
                <a:solidFill>
                  <a:srgbClr val="000000"/>
                </a:solidFill>
                <a:latin typeface="微软雅黑" panose="020B0503020204020204" charset="-122"/>
                <a:ea typeface="微软雅黑" panose="020B0503020204020204" charset="-122"/>
              </a:rPr>
              <a:t>答题器进行考试的方</a:t>
            </a:r>
            <a:r>
              <a:rPr lang="zh-CN" altLang="en-US" sz="1600" kern="0" spc="40" dirty="0">
                <a:solidFill>
                  <a:srgbClr val="000000"/>
                </a:solidFill>
                <a:latin typeface="微软雅黑" panose="020B0503020204020204" charset="-122"/>
                <a:ea typeface="微软雅黑" panose="020B0503020204020204" charset="-122"/>
              </a:rPr>
              <a:t>式</a:t>
            </a:r>
            <a:r>
              <a:rPr lang="zh-CN" altLang="en-US" sz="1600" kern="0" spc="-20" dirty="0">
                <a:solidFill>
                  <a:srgbClr val="000000"/>
                </a:solidFill>
                <a:latin typeface="微软雅黑" panose="020B0503020204020204" charset="-122"/>
                <a:ea typeface="微软雅黑" panose="020B0503020204020204" charset="-122"/>
              </a:rPr>
              <a:t>来完成各类培训、教育、</a:t>
            </a:r>
            <a:r>
              <a:rPr lang="zh-CN" altLang="en-US" sz="1600" kern="0" spc="50" dirty="0">
                <a:solidFill>
                  <a:srgbClr val="000000"/>
                </a:solidFill>
                <a:latin typeface="微软雅黑" panose="020B0503020204020204" charset="-122"/>
                <a:ea typeface="微软雅黑" panose="020B0503020204020204" charset="-122"/>
              </a:rPr>
              <a:t>考试工作。在每日早</a:t>
            </a:r>
            <a:r>
              <a:rPr lang="zh-CN" altLang="en-US" sz="1600" kern="0" spc="40" dirty="0">
                <a:solidFill>
                  <a:srgbClr val="000000"/>
                </a:solidFill>
                <a:latin typeface="微软雅黑" panose="020B0503020204020204" charset="-122"/>
                <a:ea typeface="微软雅黑" panose="020B0503020204020204" charset="-122"/>
              </a:rPr>
              <a:t>上</a:t>
            </a:r>
            <a:r>
              <a:rPr lang="zh-CN" altLang="en-US" sz="1600" kern="0" spc="50" dirty="0">
                <a:solidFill>
                  <a:srgbClr val="000000"/>
                </a:solidFill>
                <a:latin typeface="微软雅黑" panose="020B0503020204020204" charset="-122"/>
                <a:ea typeface="微软雅黑" panose="020B0503020204020204" charset="-122"/>
              </a:rPr>
              <a:t>利用班前晨会对本日</a:t>
            </a:r>
            <a:r>
              <a:rPr lang="zh-CN" altLang="en-US" sz="1600" kern="0" spc="40" dirty="0">
                <a:solidFill>
                  <a:srgbClr val="000000"/>
                </a:solidFill>
                <a:latin typeface="微软雅黑" panose="020B0503020204020204" charset="-122"/>
                <a:ea typeface="微软雅黑" panose="020B0503020204020204" charset="-122"/>
              </a:rPr>
              <a:t>施</a:t>
            </a:r>
            <a:r>
              <a:rPr lang="zh-CN" altLang="en-US" sz="1600" kern="0" spc="50" dirty="0">
                <a:solidFill>
                  <a:srgbClr val="000000"/>
                </a:solidFill>
                <a:latin typeface="微软雅黑" panose="020B0503020204020204" charset="-122"/>
                <a:ea typeface="微软雅黑" panose="020B0503020204020204" charset="-122"/>
              </a:rPr>
              <a:t>工中需要重点注意的</a:t>
            </a:r>
            <a:r>
              <a:rPr lang="zh-CN" altLang="en-US" sz="1600" kern="0" spc="40" dirty="0">
                <a:solidFill>
                  <a:srgbClr val="000000"/>
                </a:solidFill>
                <a:latin typeface="微软雅黑" panose="020B0503020204020204" charset="-122"/>
                <a:ea typeface="微软雅黑" panose="020B0503020204020204" charset="-122"/>
              </a:rPr>
              <a:t>安</a:t>
            </a:r>
            <a:r>
              <a:rPr lang="zh-CN" altLang="en-US" sz="1600" kern="0" spc="50" dirty="0">
                <a:solidFill>
                  <a:srgbClr val="000000"/>
                </a:solidFill>
                <a:latin typeface="微软雅黑" panose="020B0503020204020204" charset="-122"/>
                <a:ea typeface="微软雅黑" panose="020B0503020204020204" charset="-122"/>
              </a:rPr>
              <a:t>全事项进行再次教育</a:t>
            </a:r>
            <a:r>
              <a:rPr lang="zh-CN" altLang="en-US" sz="1600" kern="0" spc="40" dirty="0">
                <a:solidFill>
                  <a:srgbClr val="000000"/>
                </a:solidFill>
                <a:latin typeface="微软雅黑" panose="020B0503020204020204" charset="-122"/>
                <a:ea typeface="微软雅黑" panose="020B0503020204020204" charset="-122"/>
              </a:rPr>
              <a:t>培</a:t>
            </a:r>
            <a:r>
              <a:rPr lang="zh-CN" altLang="en-US" sz="1600" kern="0" spc="-10" dirty="0">
                <a:solidFill>
                  <a:srgbClr val="000000"/>
                </a:solidFill>
                <a:latin typeface="微软雅黑" panose="020B0503020204020204" charset="-122"/>
                <a:ea typeface="微软雅黑" panose="020B0503020204020204" charset="-122"/>
              </a:rPr>
              <a:t>训。</a:t>
            </a:r>
            <a:endParaRPr sz="1600" dirty="0">
              <a:latin typeface="微软雅黑" panose="020B0503020204020204" charset="-122"/>
              <a:ea typeface="微软雅黑" panose="020B0503020204020204" charset="-122"/>
              <a:cs typeface="微软雅黑" panose="020B0503020204020204" charset="-122"/>
            </a:endParaRPr>
          </a:p>
        </p:txBody>
      </p:sp>
      <p:sp>
        <p:nvSpPr>
          <p:cNvPr id="8" name="矩形 7"/>
          <p:cNvSpPr/>
          <p:nvPr/>
        </p:nvSpPr>
        <p:spPr>
          <a:xfrm>
            <a:off x="812800" y="1807845"/>
            <a:ext cx="3216275" cy="4546542"/>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文本框 8"/>
          <p:cNvSpPr txBox="1"/>
          <p:nvPr/>
        </p:nvSpPr>
        <p:spPr>
          <a:xfrm>
            <a:off x="4675505" y="3986530"/>
            <a:ext cx="606996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班前讲评台</a:t>
            </a:r>
          </a:p>
        </p:txBody>
      </p:sp>
      <p:sp>
        <p:nvSpPr>
          <p:cNvPr id="11" name="文本框 10"/>
          <p:cNvSpPr txBox="1"/>
          <p:nvPr/>
        </p:nvSpPr>
        <p:spPr>
          <a:xfrm>
            <a:off x="4675505" y="6092825"/>
            <a:ext cx="307721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班组长培训</a:t>
            </a:r>
          </a:p>
        </p:txBody>
      </p:sp>
      <p:sp>
        <p:nvSpPr>
          <p:cNvPr id="12" name="文本框 11"/>
          <p:cNvSpPr txBox="1"/>
          <p:nvPr/>
        </p:nvSpPr>
        <p:spPr>
          <a:xfrm>
            <a:off x="7997190" y="6092825"/>
            <a:ext cx="274891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安全交底</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527425" y="3675380"/>
            <a:ext cx="2284095" cy="2126615"/>
          </a:xfrm>
          <a:prstGeom prst="rect">
            <a:avLst/>
          </a:prstGeom>
        </p:spPr>
      </p:pic>
      <p:pic>
        <p:nvPicPr>
          <p:cNvPr id="38" name="图片 37"/>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67410" y="3679190"/>
            <a:ext cx="2391410" cy="2117725"/>
          </a:xfrm>
          <a:prstGeom prst="rect">
            <a:avLst/>
          </a:prstGeom>
        </p:spPr>
      </p:pic>
      <p:pic>
        <p:nvPicPr>
          <p:cNvPr id="37" name="图片 3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9050020" y="3675380"/>
            <a:ext cx="2176780" cy="2121535"/>
          </a:xfrm>
          <a:prstGeom prst="rect">
            <a:avLst/>
          </a:prstGeom>
        </p:spPr>
      </p:pic>
      <p:pic>
        <p:nvPicPr>
          <p:cNvPr id="36" name="图片 3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77585" y="3679190"/>
            <a:ext cx="2744470" cy="211836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9"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10"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2.4 </a:t>
            </a:r>
            <a:r>
              <a:rPr lang="zh-CN" altLang="en-US" sz="1865" b="1" dirty="0">
                <a:solidFill>
                  <a:schemeClr val="tx1">
                    <a:lumMod val="65000"/>
                    <a:lumOff val="35000"/>
                  </a:schemeClr>
                </a:solidFill>
                <a:latin typeface="微软雅黑" panose="020B0503020204020204" charset="-122"/>
                <a:ea typeface="微软雅黑" panose="020B0503020204020204" charset="-122"/>
              </a:rPr>
              <a:t>安全防护标准化</a:t>
            </a:r>
          </a:p>
        </p:txBody>
      </p:sp>
      <p:sp>
        <p:nvSpPr>
          <p:cNvPr id="19" name="文本框 18"/>
          <p:cNvSpPr txBox="1"/>
          <p:nvPr>
            <p:custDataLst>
              <p:tags r:id="rId2"/>
            </p:custDataLst>
          </p:nvPr>
        </p:nvSpPr>
        <p:spPr>
          <a:xfrm>
            <a:off x="959485" y="1845706"/>
            <a:ext cx="10101580" cy="1106170"/>
          </a:xfrm>
          <a:prstGeom prst="rect">
            <a:avLst/>
          </a:prstGeom>
          <a:noFill/>
        </p:spPr>
        <p:txBody>
          <a:bodyPr wrap="square" rtlCol="0">
            <a:noAutofit/>
          </a:bodyPr>
          <a:lstStyle/>
          <a:p>
            <a:pPr marL="0" indent="0" latinLnBrk="0">
              <a:lnSpc>
                <a:spcPct val="150000"/>
              </a:lnSpc>
            </a:pPr>
            <a:r>
              <a:rPr lang="en-US" dirty="0">
                <a:sym typeface="+mn-ea"/>
              </a:rPr>
              <a:t>        </a:t>
            </a:r>
            <a:r>
              <a:rPr lang="zh-CN" altLang="en-US" sz="1600" dirty="0">
                <a:sym typeface="+mn-ea"/>
              </a:rPr>
              <a:t>项目部统一现场的防护标准，有效的推进施工现场安全标准化工作。安全防护包括安全防护棚、定型化防护栏杆、临边洞口、配电箱等部位均采用定型化的设施。定型化防护设施较之传统的防护设施具有安装速度快、防护效果好能够多次周转有效降低成本的优点。</a:t>
            </a:r>
            <a:endParaRPr dirty="0">
              <a:latin typeface="微软雅黑" panose="020B0503020204020204" charset="-122"/>
              <a:ea typeface="微软雅黑" panose="020B0503020204020204" charset="-122"/>
              <a:cs typeface="微软雅黑" panose="020B0503020204020204" charset="-122"/>
            </a:endParaRPr>
          </a:p>
        </p:txBody>
      </p:sp>
      <p:sp>
        <p:nvSpPr>
          <p:cNvPr id="39" name="矩形 38"/>
          <p:cNvSpPr/>
          <p:nvPr/>
        </p:nvSpPr>
        <p:spPr>
          <a:xfrm>
            <a:off x="812800" y="1807845"/>
            <a:ext cx="10419715" cy="133604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文本框 19"/>
          <p:cNvSpPr txBox="1"/>
          <p:nvPr/>
        </p:nvSpPr>
        <p:spPr>
          <a:xfrm>
            <a:off x="867384" y="5872865"/>
            <a:ext cx="2394002"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定型化防护栏杆</a:t>
            </a:r>
          </a:p>
        </p:txBody>
      </p:sp>
      <p:sp>
        <p:nvSpPr>
          <p:cNvPr id="21" name="文本框 20"/>
          <p:cNvSpPr txBox="1"/>
          <p:nvPr/>
        </p:nvSpPr>
        <p:spPr>
          <a:xfrm>
            <a:off x="3525032" y="5872865"/>
            <a:ext cx="229044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钢筋加工棚</a:t>
            </a:r>
          </a:p>
        </p:txBody>
      </p:sp>
      <p:sp>
        <p:nvSpPr>
          <p:cNvPr id="29" name="文本框 28"/>
          <p:cNvSpPr txBox="1"/>
          <p:nvPr/>
        </p:nvSpPr>
        <p:spPr>
          <a:xfrm>
            <a:off x="9041765" y="5873115"/>
            <a:ext cx="220472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通道防护棚</a:t>
            </a:r>
          </a:p>
        </p:txBody>
      </p:sp>
      <p:sp>
        <p:nvSpPr>
          <p:cNvPr id="33" name="文本框 32"/>
          <p:cNvSpPr txBox="1"/>
          <p:nvPr/>
        </p:nvSpPr>
        <p:spPr>
          <a:xfrm>
            <a:off x="6078921" y="5872865"/>
            <a:ext cx="2740388"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配电箱防护</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7410" y="3562985"/>
            <a:ext cx="3590290" cy="2245360"/>
          </a:xfrm>
          <a:prstGeom prst="rect">
            <a:avLst/>
          </a:prstGeom>
        </p:spPr>
      </p:pic>
      <p:pic>
        <p:nvPicPr>
          <p:cNvPr id="15" name="图片 1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555490" y="3563620"/>
            <a:ext cx="3305810" cy="2246630"/>
          </a:xfrm>
          <a:prstGeom prst="rect">
            <a:avLst/>
          </a:prstGeom>
        </p:spPr>
      </p:pic>
      <p:pic>
        <p:nvPicPr>
          <p:cNvPr id="16" name="图片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59090" y="3559175"/>
            <a:ext cx="3271520" cy="224472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 name="直接连接符 2"/>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2.5 </a:t>
            </a:r>
            <a:r>
              <a:rPr lang="zh-CN" altLang="en-US" sz="1865" b="1" dirty="0">
                <a:solidFill>
                  <a:schemeClr val="tx1">
                    <a:lumMod val="65000"/>
                    <a:lumOff val="35000"/>
                  </a:schemeClr>
                </a:solidFill>
                <a:latin typeface="微软雅黑" panose="020B0503020204020204" charset="-122"/>
                <a:ea typeface="微软雅黑" panose="020B0503020204020204" charset="-122"/>
              </a:rPr>
              <a:t>安全实体体验</a:t>
            </a:r>
          </a:p>
        </p:txBody>
      </p:sp>
      <p:sp>
        <p:nvSpPr>
          <p:cNvPr id="17" name="文本框 16"/>
          <p:cNvSpPr txBox="1"/>
          <p:nvPr>
            <p:custDataLst>
              <p:tags r:id="rId2"/>
            </p:custDataLst>
          </p:nvPr>
        </p:nvSpPr>
        <p:spPr>
          <a:xfrm>
            <a:off x="959485" y="1845706"/>
            <a:ext cx="10101580" cy="1106170"/>
          </a:xfrm>
          <a:prstGeom prst="rect">
            <a:avLst/>
          </a:prstGeom>
          <a:noFill/>
        </p:spPr>
        <p:txBody>
          <a:bodyPr wrap="square" rtlCol="0">
            <a:noAutofit/>
          </a:bodyPr>
          <a:lstStyle/>
          <a:p>
            <a:pPr marL="0" indent="0" latinLnBrk="0">
              <a:lnSpc>
                <a:spcPct val="150000"/>
              </a:lnSpc>
            </a:pPr>
            <a:r>
              <a:rPr lang="en-US" dirty="0">
                <a:sym typeface="+mn-ea"/>
              </a:rPr>
              <a:t>        </a:t>
            </a:r>
            <a:r>
              <a:rPr lang="zh-CN" altLang="en-US" sz="1600" dirty="0">
                <a:latin typeface="微软雅黑" panose="020B0503020204020204" charset="-122"/>
                <a:ea typeface="微软雅黑" panose="020B0503020204020204" charset="-122"/>
                <a:cs typeface="微软雅黑" panose="020B0503020204020204" charset="-122"/>
              </a:rPr>
              <a:t>现场布置安全实体体验区，项目部定期组织工人教育培训，与多媒体视频教育、考试等模式相结合，辅以实体体验，更能拿到培训效果，保证工人</a:t>
            </a:r>
            <a:r>
              <a:rPr lang="en-US" altLang="zh-CN" sz="1600" dirty="0">
                <a:latin typeface="微软雅黑" panose="020B0503020204020204" charset="-122"/>
                <a:ea typeface="微软雅黑" panose="020B0503020204020204" charset="-122"/>
                <a:cs typeface="微软雅黑" panose="020B0503020204020204" charset="-122"/>
              </a:rPr>
              <a:t>15</a:t>
            </a:r>
            <a:r>
              <a:rPr lang="zh-CN" altLang="en-US" sz="1600" dirty="0">
                <a:latin typeface="微软雅黑" panose="020B0503020204020204" charset="-122"/>
                <a:ea typeface="微软雅黑" panose="020B0503020204020204" charset="-122"/>
                <a:cs typeface="微软雅黑" panose="020B0503020204020204" charset="-122"/>
              </a:rPr>
              <a:t>分钟实体体验，强化项目整体安全意识。</a:t>
            </a:r>
          </a:p>
          <a:p>
            <a:pPr marL="0" indent="0" latinLnBrk="0">
              <a:lnSpc>
                <a:spcPct val="150000"/>
              </a:lnSpc>
            </a:pPr>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812800" y="1807845"/>
            <a:ext cx="10419715" cy="133604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文本框 6"/>
          <p:cNvSpPr txBox="1"/>
          <p:nvPr/>
        </p:nvSpPr>
        <p:spPr>
          <a:xfrm>
            <a:off x="867410" y="5873115"/>
            <a:ext cx="359029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安全教育体验区</a:t>
            </a:r>
          </a:p>
        </p:txBody>
      </p:sp>
      <p:sp>
        <p:nvSpPr>
          <p:cNvPr id="8" name="文本框 7"/>
          <p:cNvSpPr txBox="1"/>
          <p:nvPr/>
        </p:nvSpPr>
        <p:spPr>
          <a:xfrm>
            <a:off x="4555490" y="5873115"/>
            <a:ext cx="667702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工人安全教育体验区体验</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descr="2025_12_17_14_18_IMG_255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03910" y="3366770"/>
            <a:ext cx="3007995" cy="2401570"/>
          </a:xfrm>
          <a:prstGeom prst="rect">
            <a:avLst/>
          </a:prstGeom>
        </p:spPr>
      </p:pic>
      <p:pic>
        <p:nvPicPr>
          <p:cNvPr id="51" name="图片 5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98620" y="3364230"/>
            <a:ext cx="3462655" cy="2413635"/>
          </a:xfrm>
          <a:prstGeom prst="rect">
            <a:avLst/>
          </a:prstGeom>
        </p:spPr>
      </p:pic>
      <p:pic>
        <p:nvPicPr>
          <p:cNvPr id="50" name="图片 49" descr="2025_12_17_14_17_IMG_2548"/>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041640" y="3366770"/>
            <a:ext cx="2997200" cy="240157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42" name="直接连接符 4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2.6 </a:t>
            </a:r>
            <a:r>
              <a:rPr lang="zh-CN" altLang="en-US" sz="1865" b="1" dirty="0">
                <a:solidFill>
                  <a:schemeClr val="tx1">
                    <a:lumMod val="65000"/>
                    <a:lumOff val="35000"/>
                  </a:schemeClr>
                </a:solidFill>
                <a:latin typeface="微软雅黑" panose="020B0503020204020204" charset="-122"/>
                <a:ea typeface="微软雅黑" panose="020B0503020204020204" charset="-122"/>
              </a:rPr>
              <a:t>安全标牌可视化</a:t>
            </a:r>
          </a:p>
        </p:txBody>
      </p:sp>
      <p:sp>
        <p:nvSpPr>
          <p:cNvPr id="44" name="文本框 43"/>
          <p:cNvSpPr txBox="1"/>
          <p:nvPr>
            <p:custDataLst>
              <p:tags r:id="rId2"/>
            </p:custDataLst>
          </p:nvPr>
        </p:nvSpPr>
        <p:spPr>
          <a:xfrm>
            <a:off x="959485" y="1845945"/>
            <a:ext cx="10217150" cy="1106170"/>
          </a:xfrm>
          <a:prstGeom prst="rect">
            <a:avLst/>
          </a:prstGeom>
          <a:noFill/>
        </p:spPr>
        <p:txBody>
          <a:bodyPr wrap="square" rtlCol="0">
            <a:noAutofit/>
          </a:bodyPr>
          <a:lstStyle/>
          <a:p>
            <a:pPr indent="457200" fontAlgn="auto">
              <a:lnSpc>
                <a:spcPct val="150000"/>
              </a:lnSpc>
            </a:pPr>
            <a:r>
              <a:rPr lang="zh-CN" altLang="en-US" sz="1600" dirty="0">
                <a:sym typeface="+mn-ea"/>
              </a:rPr>
              <a:t>安全标识可视化内容是施工现场安全文化的重要组成部分，它们通过持续的视觉影响，促进了安全文化的建设对，提高工人安全意识、规范行为准则，预防事故发生有着不可或缺的作用，使安全成为每个人的自觉行为。</a:t>
            </a:r>
            <a:endParaRPr sz="1600" dirty="0">
              <a:latin typeface="微软雅黑" panose="020B0503020204020204" charset="-122"/>
              <a:ea typeface="微软雅黑" panose="020B0503020204020204" charset="-122"/>
              <a:cs typeface="微软雅黑" panose="020B0503020204020204" charset="-122"/>
            </a:endParaRPr>
          </a:p>
        </p:txBody>
      </p:sp>
      <p:sp>
        <p:nvSpPr>
          <p:cNvPr id="45" name="矩形 44"/>
          <p:cNvSpPr/>
          <p:nvPr/>
        </p:nvSpPr>
        <p:spPr>
          <a:xfrm>
            <a:off x="812800" y="1807845"/>
            <a:ext cx="10439400" cy="95440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6" name="文本框 45"/>
          <p:cNvSpPr txBox="1"/>
          <p:nvPr/>
        </p:nvSpPr>
        <p:spPr>
          <a:xfrm>
            <a:off x="812798" y="5830923"/>
            <a:ext cx="300672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安全防护棚</a:t>
            </a:r>
          </a:p>
        </p:txBody>
      </p:sp>
      <p:sp>
        <p:nvSpPr>
          <p:cNvPr id="47" name="文本框 46"/>
          <p:cNvSpPr txBox="1"/>
          <p:nvPr/>
        </p:nvSpPr>
        <p:spPr>
          <a:xfrm>
            <a:off x="4198529" y="5830923"/>
            <a:ext cx="346404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安全警示镜</a:t>
            </a:r>
          </a:p>
        </p:txBody>
      </p:sp>
      <p:sp>
        <p:nvSpPr>
          <p:cNvPr id="48" name="文本框 47"/>
          <p:cNvSpPr txBox="1"/>
          <p:nvPr/>
        </p:nvSpPr>
        <p:spPr>
          <a:xfrm>
            <a:off x="8027021" y="5830923"/>
            <a:ext cx="3006724"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安全标语</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30845" y="3792220"/>
            <a:ext cx="2993390" cy="2400300"/>
          </a:xfrm>
          <a:prstGeom prst="rect">
            <a:avLst/>
          </a:prstGeom>
        </p:spPr>
      </p:pic>
      <p:pic>
        <p:nvPicPr>
          <p:cNvPr id="4" name="图片 3" descr="9"/>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196715" y="3778885"/>
            <a:ext cx="3454400" cy="2403475"/>
          </a:xfrm>
          <a:prstGeom prst="rect">
            <a:avLst/>
          </a:prstGeom>
        </p:spPr>
      </p:pic>
      <p:pic>
        <p:nvPicPr>
          <p:cNvPr id="3" name="图片 2" descr="10"/>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2800" y="3785235"/>
            <a:ext cx="3004185" cy="239712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2.7 </a:t>
            </a:r>
            <a:r>
              <a:rPr lang="zh-CN" altLang="en-US" sz="1865" b="1" dirty="0">
                <a:solidFill>
                  <a:schemeClr val="tx1">
                    <a:lumMod val="65000"/>
                    <a:lumOff val="35000"/>
                  </a:schemeClr>
                </a:solidFill>
                <a:latin typeface="微软雅黑" panose="020B0503020204020204" charset="-122"/>
                <a:ea typeface="微软雅黑" panose="020B0503020204020204" charset="-122"/>
              </a:rPr>
              <a:t>安全生产权益保障</a:t>
            </a:r>
          </a:p>
        </p:txBody>
      </p:sp>
      <p:sp>
        <p:nvSpPr>
          <p:cNvPr id="17" name="文本框 16"/>
          <p:cNvSpPr txBox="1"/>
          <p:nvPr>
            <p:custDataLst>
              <p:tags r:id="rId2"/>
            </p:custDataLst>
          </p:nvPr>
        </p:nvSpPr>
        <p:spPr>
          <a:xfrm>
            <a:off x="959485" y="1845945"/>
            <a:ext cx="10217150" cy="1106170"/>
          </a:xfrm>
          <a:prstGeom prst="rect">
            <a:avLst/>
          </a:prstGeom>
          <a:noFill/>
        </p:spPr>
        <p:txBody>
          <a:bodyPr wrap="square" rtlCol="0">
            <a:noAutofit/>
          </a:bodyPr>
          <a:lstStyle/>
          <a:p>
            <a:pPr indent="457200" fontAlgn="auto">
              <a:lnSpc>
                <a:spcPct val="150000"/>
              </a:lnSpc>
            </a:pPr>
            <a:r>
              <a:rPr lang="zh-CN" altLang="en-US" sz="1600" dirty="0">
                <a:latin typeface="微软雅黑" panose="020B0503020204020204" charset="-122"/>
                <a:ea typeface="微软雅黑" panose="020B0503020204020204" charset="-122"/>
                <a:cs typeface="微软雅黑" panose="020B0503020204020204" charset="-122"/>
              </a:rPr>
              <a:t>为切实保障工人权益、筑牢安全防线，项目部系统设置了三项关键服务设施：工人欠薪投诉渠道牌确保劳资纠纷有路可循；安全有奖举报与薪酬支付流程公示牌同步推进安全生产监督与工资透明发放；一站式人员入场服务区则实现报到、培训、签约全流程高效集成。三者协同，共同构建了权益有保障、安全有监督、服务有温度的人性化工地管理生态。</a:t>
            </a: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9" name="矩形 38"/>
          <p:cNvSpPr/>
          <p:nvPr/>
        </p:nvSpPr>
        <p:spPr>
          <a:xfrm>
            <a:off x="812800" y="1807845"/>
            <a:ext cx="10439400" cy="174244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9" name="文本框 18"/>
          <p:cNvSpPr txBox="1"/>
          <p:nvPr/>
        </p:nvSpPr>
        <p:spPr>
          <a:xfrm>
            <a:off x="812798" y="6250023"/>
            <a:ext cx="300672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工人欠薪投诉渠道牌</a:t>
            </a:r>
          </a:p>
        </p:txBody>
      </p:sp>
      <p:sp>
        <p:nvSpPr>
          <p:cNvPr id="21" name="文本框 20"/>
          <p:cNvSpPr txBox="1"/>
          <p:nvPr/>
        </p:nvSpPr>
        <p:spPr>
          <a:xfrm>
            <a:off x="4198529" y="6250023"/>
            <a:ext cx="346404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安全有奖举报与薪酬支付流程公示牌</a:t>
            </a:r>
          </a:p>
        </p:txBody>
      </p:sp>
      <p:sp>
        <p:nvSpPr>
          <p:cNvPr id="32" name="文本框 31"/>
          <p:cNvSpPr txBox="1"/>
          <p:nvPr/>
        </p:nvSpPr>
        <p:spPr>
          <a:xfrm>
            <a:off x="8027021" y="6250023"/>
            <a:ext cx="3006724"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一站式人员入场服务区</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6" name="直接连接符 5"/>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2.8 </a:t>
            </a:r>
            <a:r>
              <a:rPr lang="zh-CN" altLang="en-US" sz="1865" b="1" dirty="0">
                <a:solidFill>
                  <a:schemeClr val="tx1">
                    <a:lumMod val="65000"/>
                    <a:lumOff val="35000"/>
                  </a:schemeClr>
                </a:solidFill>
                <a:latin typeface="微软雅黑" panose="020B0503020204020204" charset="-122"/>
                <a:ea typeface="微软雅黑" panose="020B0503020204020204" charset="-122"/>
              </a:rPr>
              <a:t>施工作业交底二维码扫码平台</a:t>
            </a:r>
          </a:p>
        </p:txBody>
      </p:sp>
      <p:sp>
        <p:nvSpPr>
          <p:cNvPr id="9" name="文本框 8"/>
          <p:cNvSpPr txBox="1"/>
          <p:nvPr>
            <p:custDataLst>
              <p:tags r:id="rId2"/>
            </p:custDataLst>
          </p:nvPr>
        </p:nvSpPr>
        <p:spPr>
          <a:xfrm>
            <a:off x="959485" y="1845945"/>
            <a:ext cx="10217150" cy="1106170"/>
          </a:xfrm>
          <a:prstGeom prst="rect">
            <a:avLst/>
          </a:prstGeom>
          <a:noFill/>
        </p:spPr>
        <p:txBody>
          <a:bodyPr wrap="square" rtlCol="0">
            <a:noAutofit/>
          </a:bodyPr>
          <a:lstStyle/>
          <a:p>
            <a:pPr indent="457200" fontAlgn="auto">
              <a:lnSpc>
                <a:spcPct val="150000"/>
              </a:lnSpc>
            </a:pPr>
            <a:r>
              <a:rPr lang="zh-CN" altLang="en-US" sz="1600" dirty="0">
                <a:latin typeface="微软雅黑" panose="020B0503020204020204" charset="-122"/>
                <a:ea typeface="微软雅黑" panose="020B0503020204020204" charset="-122"/>
                <a:cs typeface="微软雅黑" panose="020B0503020204020204" charset="-122"/>
              </a:rPr>
              <a:t>系统集成并生成对应的现场二维码。施工人员与管理方可随时随地通过扫码，实时调阅并遵循最新、最准确的技术与安全标准，真正实现</a:t>
            </a:r>
            <a:r>
              <a:rPr lang="en-US" altLang="zh-CN" sz="1600" dirty="0">
                <a:latin typeface="微软雅黑" panose="020B0503020204020204" charset="-122"/>
                <a:ea typeface="微软雅黑" panose="020B0503020204020204" charset="-122"/>
                <a:cs typeface="微软雅黑" panose="020B0503020204020204" charset="-122"/>
              </a:rPr>
              <a:t> “</a:t>
            </a:r>
            <a:r>
              <a:rPr lang="zh-CN" altLang="en-US" sz="1600" dirty="0">
                <a:latin typeface="微软雅黑" panose="020B0503020204020204" charset="-122"/>
                <a:ea typeface="微软雅黑" panose="020B0503020204020204" charset="-122"/>
                <a:cs typeface="微软雅黑" panose="020B0503020204020204" charset="-122"/>
              </a:rPr>
              <a:t>标准全员可视、管理流程透明、操作规范统一</a:t>
            </a:r>
            <a:r>
              <a:rPr lang="en-US" altLang="zh-CN" sz="1600" dirty="0">
                <a:latin typeface="微软雅黑" panose="020B0503020204020204" charset="-122"/>
                <a:ea typeface="微软雅黑" panose="020B0503020204020204" charset="-122"/>
                <a:cs typeface="微软雅黑" panose="020B0503020204020204" charset="-122"/>
              </a:rPr>
              <a:t>” </a:t>
            </a:r>
            <a:r>
              <a:rPr lang="zh-CN" altLang="en-US" sz="1600" dirty="0">
                <a:latin typeface="微软雅黑" panose="020B0503020204020204" charset="-122"/>
                <a:ea typeface="微软雅黑" panose="020B0503020204020204" charset="-122"/>
                <a:cs typeface="微软雅黑" panose="020B0503020204020204" charset="-122"/>
              </a:rPr>
              <a:t>的精细化施工管控，有效提升现场执行一致性与管理效率。</a:t>
            </a:r>
          </a:p>
        </p:txBody>
      </p:sp>
      <p:sp>
        <p:nvSpPr>
          <p:cNvPr id="10" name="矩形 9"/>
          <p:cNvSpPr/>
          <p:nvPr/>
        </p:nvSpPr>
        <p:spPr>
          <a:xfrm>
            <a:off x="812800" y="1807845"/>
            <a:ext cx="10439400" cy="131699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文本框 10"/>
          <p:cNvSpPr txBox="1"/>
          <p:nvPr/>
        </p:nvSpPr>
        <p:spPr>
          <a:xfrm>
            <a:off x="1378585" y="6148070"/>
            <a:ext cx="401320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安全技术交底二维码</a:t>
            </a:r>
          </a:p>
        </p:txBody>
      </p:sp>
      <p:sp>
        <p:nvSpPr>
          <p:cNvPr id="33" name="文本框 32"/>
          <p:cNvSpPr txBox="1"/>
          <p:nvPr/>
        </p:nvSpPr>
        <p:spPr>
          <a:xfrm>
            <a:off x="6015990" y="6148070"/>
            <a:ext cx="473710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各工种和机具设备安全操作规程</a:t>
            </a:r>
          </a:p>
        </p:txBody>
      </p:sp>
      <p:pic>
        <p:nvPicPr>
          <p:cNvPr id="36" name="图片 35" descr="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78585" y="3364230"/>
            <a:ext cx="4013835" cy="2722245"/>
          </a:xfrm>
          <a:prstGeom prst="rect">
            <a:avLst/>
          </a:prstGeom>
        </p:spPr>
      </p:pic>
      <p:pic>
        <p:nvPicPr>
          <p:cNvPr id="37" name="图片 36" descr="1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015990" y="3364230"/>
            <a:ext cx="4737100" cy="273177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281430" y="3354070"/>
            <a:ext cx="4814570" cy="3041650"/>
          </a:xfrm>
          <a:prstGeom prst="rect">
            <a:avLst/>
          </a:prstGeom>
        </p:spPr>
      </p:pic>
      <p:pic>
        <p:nvPicPr>
          <p:cNvPr id="16" name="图片 1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206490" y="3354705"/>
            <a:ext cx="5055870" cy="304038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286766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2.9 </a:t>
            </a:r>
            <a:r>
              <a:rPr lang="zh-CN" altLang="en-US" sz="1865" b="1" dirty="0">
                <a:solidFill>
                  <a:schemeClr val="tx1">
                    <a:lumMod val="65000"/>
                    <a:lumOff val="35000"/>
                  </a:schemeClr>
                </a:solidFill>
                <a:latin typeface="微软雅黑" panose="020B0503020204020204" charset="-122"/>
                <a:ea typeface="微软雅黑" panose="020B0503020204020204" charset="-122"/>
              </a:rPr>
              <a:t>现场检查</a:t>
            </a:r>
          </a:p>
        </p:txBody>
      </p:sp>
      <p:sp>
        <p:nvSpPr>
          <p:cNvPr id="17" name="文本框 16"/>
          <p:cNvSpPr txBox="1"/>
          <p:nvPr>
            <p:custDataLst>
              <p:tags r:id="rId2"/>
            </p:custDataLst>
          </p:nvPr>
        </p:nvSpPr>
        <p:spPr>
          <a:xfrm>
            <a:off x="962025" y="1869440"/>
            <a:ext cx="10101580" cy="1106170"/>
          </a:xfrm>
          <a:prstGeom prst="rect">
            <a:avLst/>
          </a:prstGeom>
          <a:noFill/>
        </p:spPr>
        <p:txBody>
          <a:bodyPr wrap="square" rtlCol="0">
            <a:noAutofit/>
          </a:bodyPr>
          <a:lstStyle/>
          <a:p>
            <a:pPr indent="457200" fontAlgn="auto">
              <a:lnSpc>
                <a:spcPct val="150000"/>
              </a:lnSpc>
            </a:pPr>
            <a:r>
              <a:rPr lang="zh-CN" altLang="en-US" sz="1600" dirty="0">
                <a:sym typeface="+mn-ea"/>
              </a:rPr>
              <a:t>项目部每周由项目经理组织带领开展带队检查 ，对现场的施工状况和安全风险进行全面排查，对检查发现的安全隐患进行记录并按时进行整改。</a:t>
            </a:r>
            <a:r>
              <a:rPr lang="zh-CN" altLang="en-US" sz="1600" dirty="0">
                <a:latin typeface="微软雅黑" panose="020B0503020204020204" charset="-122"/>
                <a:ea typeface="微软雅黑" panose="020B0503020204020204" charset="-122"/>
                <a:sym typeface="+mn-ea"/>
              </a:rPr>
              <a:t>隐患排查，除项目安管人员每日巡查外，每月、周由项目经理（安全总监）组织，项目各职能部门，劳务队伍，班组长参加进行定期安全检查和不定期专项安全检查。</a:t>
            </a:r>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39" name="矩形 38"/>
          <p:cNvSpPr/>
          <p:nvPr/>
        </p:nvSpPr>
        <p:spPr>
          <a:xfrm>
            <a:off x="812800" y="1807845"/>
            <a:ext cx="10419715" cy="130683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文本框 9"/>
          <p:cNvSpPr txBox="1"/>
          <p:nvPr/>
        </p:nvSpPr>
        <p:spPr>
          <a:xfrm>
            <a:off x="809595" y="3353754"/>
            <a:ext cx="400110" cy="3041015"/>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现场检查</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2025_12_17_14_27_IMG_260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068195" y="5210810"/>
            <a:ext cx="3262630" cy="974090"/>
          </a:xfrm>
          <a:prstGeom prst="rect">
            <a:avLst/>
          </a:prstGeom>
        </p:spPr>
      </p:pic>
      <p:pic>
        <p:nvPicPr>
          <p:cNvPr id="41" name="图片 40" descr="2025_12_17_14_26_IMG_259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972810" y="5201920"/>
            <a:ext cx="4284345" cy="989330"/>
          </a:xfrm>
          <a:prstGeom prst="rect">
            <a:avLst/>
          </a:prstGeom>
        </p:spPr>
      </p:pic>
      <p:pic>
        <p:nvPicPr>
          <p:cNvPr id="38" name="图片 37" descr="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7679055" y="3009265"/>
            <a:ext cx="3349625" cy="1755140"/>
          </a:xfrm>
          <a:prstGeom prst="rect">
            <a:avLst/>
          </a:prstGeom>
        </p:spPr>
      </p:pic>
      <p:pic>
        <p:nvPicPr>
          <p:cNvPr id="37" name="图片 36"/>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4202430" y="3009265"/>
            <a:ext cx="3351530" cy="1748155"/>
          </a:xfrm>
          <a:prstGeom prst="rect">
            <a:avLst/>
          </a:prstGeom>
        </p:spPr>
      </p:pic>
      <p:pic>
        <p:nvPicPr>
          <p:cNvPr id="36" name="图片 3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96620" y="3007995"/>
            <a:ext cx="3194685" cy="175895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10"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11"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8" name="直接连接符 7"/>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6"/>
          <p:cNvSpPr txBox="1"/>
          <p:nvPr/>
        </p:nvSpPr>
        <p:spPr>
          <a:xfrm>
            <a:off x="812800" y="1108710"/>
            <a:ext cx="2562225"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2.10 </a:t>
            </a:r>
            <a:r>
              <a:rPr lang="zh-CN" altLang="en-US" sz="1865" b="1" dirty="0">
                <a:solidFill>
                  <a:schemeClr val="tx1">
                    <a:lumMod val="65000"/>
                    <a:lumOff val="35000"/>
                  </a:schemeClr>
                </a:solidFill>
                <a:latin typeface="微软雅黑" panose="020B0503020204020204" charset="-122"/>
                <a:ea typeface="微软雅黑" panose="020B0503020204020204" charset="-122"/>
              </a:rPr>
              <a:t>施工现场临建</a:t>
            </a:r>
          </a:p>
        </p:txBody>
      </p:sp>
      <p:sp>
        <p:nvSpPr>
          <p:cNvPr id="10" name="文本框 9"/>
          <p:cNvSpPr txBox="1"/>
          <p:nvPr>
            <p:custDataLst>
              <p:tags r:id="rId2"/>
            </p:custDataLst>
          </p:nvPr>
        </p:nvSpPr>
        <p:spPr>
          <a:xfrm>
            <a:off x="894907" y="1807690"/>
            <a:ext cx="10270490" cy="1106170"/>
          </a:xfrm>
          <a:prstGeom prst="rect">
            <a:avLst/>
          </a:prstGeom>
          <a:noFill/>
        </p:spPr>
        <p:txBody>
          <a:bodyPr wrap="square" rtlCol="0">
            <a:noAutofit/>
          </a:bodyPr>
          <a:lstStyle/>
          <a:p>
            <a:pPr marL="0" indent="0" latinLnBrk="0">
              <a:lnSpc>
                <a:spcPct val="150000"/>
              </a:lnSpc>
            </a:pPr>
            <a:r>
              <a:rPr lang="zh-CN" altLang="en-US" sz="1800" b="0" i="0" dirty="0">
                <a:solidFill>
                  <a:srgbClr val="333333"/>
                </a:solidFill>
                <a:effectLst/>
                <a:highlight>
                  <a:srgbClr val="FFFFFF"/>
                </a:highlight>
                <a:latin typeface="微软雅黑" panose="020B0503020204020204" charset="-122"/>
                <a:ea typeface="微软雅黑" panose="020B0503020204020204" charset="-122"/>
              </a:rPr>
              <a:t>        </a:t>
            </a:r>
            <a:r>
              <a:rPr lang="zh-CN" altLang="en-US" sz="1600" b="0" i="0" dirty="0">
                <a:solidFill>
                  <a:srgbClr val="333333"/>
                </a:solidFill>
                <a:effectLst/>
                <a:highlight>
                  <a:srgbClr val="FFFFFF"/>
                </a:highlight>
                <a:latin typeface="微软雅黑" panose="020B0503020204020204" charset="-122"/>
                <a:ea typeface="微软雅黑" panose="020B0503020204020204" charset="-122"/>
              </a:rPr>
              <a:t>项目部对施工现场进行了全面的规划，根据工程需求和现场条件，合理划分了办公区、材料堆放区、机械设备区等功能区域。每个区域都严格按照安全规范进行设计，确保人员和物资流动的顺畅与安全。</a:t>
            </a:r>
            <a:endParaRPr dirty="0">
              <a:latin typeface="微软雅黑" panose="020B0503020204020204" charset="-122"/>
              <a:ea typeface="微软雅黑" panose="020B0503020204020204" charset="-122"/>
              <a:cs typeface="微软雅黑" panose="020B0503020204020204" charset="-122"/>
            </a:endParaRPr>
          </a:p>
        </p:txBody>
      </p:sp>
      <p:sp>
        <p:nvSpPr>
          <p:cNvPr id="11" name="矩形 10"/>
          <p:cNvSpPr/>
          <p:nvPr/>
        </p:nvSpPr>
        <p:spPr>
          <a:xfrm>
            <a:off x="812800" y="1807846"/>
            <a:ext cx="10419715" cy="969148"/>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文本框 9"/>
          <p:cNvSpPr txBox="1"/>
          <p:nvPr/>
        </p:nvSpPr>
        <p:spPr>
          <a:xfrm>
            <a:off x="896620" y="5201920"/>
            <a:ext cx="398145" cy="1313180"/>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施工现场临建</a:t>
            </a:r>
          </a:p>
        </p:txBody>
      </p:sp>
      <p:sp>
        <p:nvSpPr>
          <p:cNvPr id="15" name="文本框 14"/>
          <p:cNvSpPr txBox="1"/>
          <p:nvPr/>
        </p:nvSpPr>
        <p:spPr>
          <a:xfrm>
            <a:off x="892277" y="4805028"/>
            <a:ext cx="3203010"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施工大门口概貌</a:t>
            </a:r>
          </a:p>
        </p:txBody>
      </p:sp>
      <p:sp>
        <p:nvSpPr>
          <p:cNvPr id="18" name="文本框 17"/>
          <p:cNvSpPr txBox="1"/>
          <p:nvPr/>
        </p:nvSpPr>
        <p:spPr>
          <a:xfrm>
            <a:off x="2068195" y="6232525"/>
            <a:ext cx="326898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砂浆罐防护棚</a:t>
            </a:r>
          </a:p>
        </p:txBody>
      </p:sp>
      <p:sp>
        <p:nvSpPr>
          <p:cNvPr id="20" name="文本框 19"/>
          <p:cNvSpPr txBox="1"/>
          <p:nvPr/>
        </p:nvSpPr>
        <p:spPr>
          <a:xfrm>
            <a:off x="4202554" y="4797161"/>
            <a:ext cx="3356751"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现场硬化路面</a:t>
            </a:r>
          </a:p>
        </p:txBody>
      </p:sp>
      <p:sp>
        <p:nvSpPr>
          <p:cNvPr id="21" name="文本框 20"/>
          <p:cNvSpPr txBox="1"/>
          <p:nvPr/>
        </p:nvSpPr>
        <p:spPr>
          <a:xfrm>
            <a:off x="7666573" y="4805028"/>
            <a:ext cx="3362012"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办公区</a:t>
            </a:r>
          </a:p>
        </p:txBody>
      </p:sp>
      <p:sp>
        <p:nvSpPr>
          <p:cNvPr id="32" name="文本框 31"/>
          <p:cNvSpPr txBox="1"/>
          <p:nvPr/>
        </p:nvSpPr>
        <p:spPr>
          <a:xfrm>
            <a:off x="5979795" y="6228715"/>
            <a:ext cx="4285615" cy="319405"/>
          </a:xfrm>
          <a:prstGeom prst="rect">
            <a:avLst/>
          </a:prstGeom>
          <a:solidFill>
            <a:srgbClr val="00B0F0"/>
          </a:solidFill>
        </p:spPr>
        <p:txBody>
          <a:bodyPr wrap="square" rtlCol="0">
            <a:noAutofit/>
          </a:bodyPr>
          <a:lstStyle/>
          <a:p>
            <a:pPr algn="ctr"/>
            <a:r>
              <a:rPr lang="zh-CN" altLang="en-US" sz="1400" dirty="0">
                <a:solidFill>
                  <a:schemeClr val="bg1"/>
                </a:solidFill>
                <a:latin typeface="微软雅黑" panose="020B0503020204020204" charset="-122"/>
                <a:ea typeface="微软雅黑" panose="020B0503020204020204" charset="-122"/>
              </a:rPr>
              <a:t>加工区</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6" name="textbox 550"/>
          <p:cNvSpPr/>
          <p:nvPr/>
        </p:nvSpPr>
        <p:spPr>
          <a:xfrm>
            <a:off x="5535425" y="3149367"/>
            <a:ext cx="3173473" cy="5592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zh-CN" altLang="en-US"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智慧应用管理</a:t>
            </a:r>
            <a:endParaRPr sz="3200" dirty="0">
              <a:latin typeface="微软雅黑" panose="020B0503020204020204" charset="-122"/>
              <a:ea typeface="微软雅黑" panose="020B0503020204020204" charset="-122"/>
              <a:cs typeface="微软雅黑" panose="020B0503020204020204" charset="-122"/>
            </a:endParaRPr>
          </a:p>
        </p:txBody>
      </p:sp>
      <p:pic>
        <p:nvPicPr>
          <p:cNvPr id="7" name="picture 32"/>
          <p:cNvPicPr>
            <a:picLocks noChangeAspect="1"/>
          </p:cNvPicPr>
          <p:nvPr/>
        </p:nvPicPr>
        <p:blipFill>
          <a:blip r:embed="rId6"/>
          <a:stretch>
            <a:fillRect/>
          </a:stretch>
        </p:blipFill>
        <p:spPr>
          <a:xfrm>
            <a:off x="4834813" y="2795273"/>
            <a:ext cx="19050" cy="1276349"/>
          </a:xfrm>
          <a:prstGeom prst="rect">
            <a:avLst/>
          </a:prstGeom>
        </p:spPr>
      </p:pic>
      <p:sp>
        <p:nvSpPr>
          <p:cNvPr id="16" name="椭圆 15"/>
          <p:cNvSpPr/>
          <p:nvPr>
            <p:custDataLst>
              <p:tags r:id="rId1"/>
            </p:custDataLst>
          </p:nvPr>
        </p:nvSpPr>
        <p:spPr>
          <a:xfrm>
            <a:off x="3145244" y="2795273"/>
            <a:ext cx="1283419" cy="1283421"/>
          </a:xfrm>
          <a:prstGeom prst="ellipse">
            <a:avLst/>
          </a:prstGeom>
          <a:gradFill flip="none" rotWithShape="1">
            <a:gsLst>
              <a:gs pos="0">
                <a:srgbClr val="5B9BD5">
                  <a:lumMod val="50000"/>
                </a:srgbClr>
              </a:gs>
              <a:gs pos="47000">
                <a:srgbClr val="5B9BD5">
                  <a:lumMod val="75000"/>
                </a:srgbClr>
              </a:gs>
              <a:gs pos="100000">
                <a:srgbClr val="00B0F0"/>
              </a:gs>
            </a:gsLst>
            <a:lin ang="18000000" scaled="0"/>
            <a:tileRect/>
          </a:gradFill>
          <a:ln w="12700" cap="flat" cmpd="sng" algn="ctr">
            <a:noFill/>
            <a:prstDash val="solid"/>
            <a:miter lim="800000"/>
          </a:ln>
          <a:effectLst>
            <a:outerShdw blurRad="685800" dist="571500" dir="8100000" sx="79000" sy="79000" algn="r" rotWithShape="0">
              <a:prstClr val="black">
                <a:alpha val="7000"/>
              </a:prst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cs typeface="+mn-ea"/>
              <a:sym typeface="+mn-lt"/>
            </a:endParaRPr>
          </a:p>
        </p:txBody>
      </p:sp>
      <p:sp>
        <p:nvSpPr>
          <p:cNvPr id="29" name="矩形 28"/>
          <p:cNvSpPr>
            <a:spLocks noChangeArrowheads="1"/>
          </p:cNvSpPr>
          <p:nvPr>
            <p:custDataLst>
              <p:tags r:id="rId2"/>
            </p:custDataLst>
          </p:nvPr>
        </p:nvSpPr>
        <p:spPr bwMode="auto">
          <a:xfrm>
            <a:off x="3489352" y="3123865"/>
            <a:ext cx="59501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b="0" i="0" u="none" strike="noStrike" kern="0" cap="none" spc="0" normalizeH="0" baseline="0" noProof="0" dirty="0">
                <a:ln>
                  <a:noFill/>
                </a:ln>
                <a:solidFill>
                  <a:prstClr val="white"/>
                </a:solidFill>
                <a:effectLst/>
                <a:uLnTx/>
                <a:uFillTx/>
                <a:latin typeface="+mn-lt"/>
                <a:ea typeface="+mn-ea"/>
                <a:cs typeface="+mn-ea"/>
                <a:sym typeface="+mn-lt"/>
              </a:rPr>
              <a:t>三</a:t>
            </a:r>
          </a:p>
        </p:txBody>
      </p:sp>
      <p:pic>
        <p:nvPicPr>
          <p:cNvPr id="8" name="图片 7" descr="Z:/顾丽强/2025项目/无锡五冶洛社项目/ppt/1.png1"/>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768475" y="3206750"/>
            <a:ext cx="2837180" cy="1569085"/>
          </a:xfrm>
          <a:prstGeom prst="rect">
            <a:avLst/>
          </a:prstGeom>
        </p:spPr>
      </p:pic>
      <p:pic>
        <p:nvPicPr>
          <p:cNvPr id="46" name="图片 45" descr="14"/>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7821930" y="3206750"/>
            <a:ext cx="2823210" cy="1568450"/>
          </a:xfrm>
          <a:prstGeom prst="rect">
            <a:avLst/>
          </a:prstGeom>
        </p:spPr>
      </p:pic>
      <p:pic>
        <p:nvPicPr>
          <p:cNvPr id="45" name="图片 44" descr="13"/>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4905375" y="3206750"/>
            <a:ext cx="2585085" cy="157543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2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2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
        <p:nvSpPr>
          <p:cNvPr id="17" name="文本框 16"/>
          <p:cNvSpPr txBox="1"/>
          <p:nvPr>
            <p:custDataLst>
              <p:tags r:id="rId2"/>
            </p:custDataLst>
          </p:nvPr>
        </p:nvSpPr>
        <p:spPr>
          <a:xfrm>
            <a:off x="962025" y="1817131"/>
            <a:ext cx="10101580" cy="1174354"/>
          </a:xfrm>
          <a:prstGeom prst="rect">
            <a:avLst/>
          </a:prstGeom>
          <a:noFill/>
        </p:spPr>
        <p:txBody>
          <a:bodyPr wrap="square" rtlCol="0">
            <a:noAutofit/>
          </a:bodyPr>
          <a:lstStyle/>
          <a:p>
            <a:pPr indent="457200" fontAlgn="auto">
              <a:lnSpc>
                <a:spcPct val="150000"/>
              </a:lnSpc>
            </a:pPr>
            <a:r>
              <a:rPr lang="zh-CN" altLang="en-US" sz="1600" kern="100" dirty="0">
                <a:effectLst/>
                <a:latin typeface="微软雅黑" panose="020B0503020204020204" charset="-122"/>
                <a:ea typeface="微软雅黑" panose="020B0503020204020204" charset="-122"/>
              </a:rPr>
              <a:t>本项目通过智慧工地系统的建设能够为项目现场工程管理提供了先进技术手段，构建工地智能监控和控制体系，能有效弥补传统方法和技术在监管中的缺陷，实现对人、机、料、法、环的全方位实时监控，变被动“监督”为主动“监控”。</a:t>
            </a:r>
          </a:p>
          <a:p>
            <a:pPr marL="0" indent="0" latinLnBrk="0">
              <a:lnSpc>
                <a:spcPct val="150000"/>
              </a:lnSpc>
            </a:pPr>
            <a:endParaRPr dirty="0">
              <a:sym typeface="+mn-ea"/>
            </a:endParaRPr>
          </a:p>
        </p:txBody>
      </p:sp>
      <p:sp>
        <p:nvSpPr>
          <p:cNvPr id="4" name="矩形 3"/>
          <p:cNvSpPr/>
          <p:nvPr/>
        </p:nvSpPr>
        <p:spPr>
          <a:xfrm>
            <a:off x="812800" y="1779270"/>
            <a:ext cx="10419715" cy="128460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2" name="组合 1"/>
          <p:cNvGrpSpPr/>
          <p:nvPr>
            <p:custDataLst>
              <p:tags r:id="rId3"/>
            </p:custDataLst>
          </p:nvPr>
        </p:nvGrpSpPr>
        <p:grpSpPr>
          <a:xfrm>
            <a:off x="7850952" y="4888454"/>
            <a:ext cx="3174789" cy="1474580"/>
            <a:chOff x="4607619" y="3299571"/>
            <a:chExt cx="4850423" cy="2426705"/>
          </a:xfrm>
        </p:grpSpPr>
        <p:sp>
          <p:nvSpPr>
            <p:cNvPr id="3" name="Rounded Rectangle 13"/>
            <p:cNvSpPr/>
            <p:nvPr>
              <p:custDataLst>
                <p:tags r:id="rId4"/>
              </p:custDataLst>
            </p:nvPr>
          </p:nvSpPr>
          <p:spPr>
            <a:xfrm>
              <a:off x="4607619" y="3338041"/>
              <a:ext cx="506095" cy="506095"/>
            </a:xfrm>
            <a:prstGeom prst="roundRect">
              <a:avLst/>
            </a:prstGeom>
            <a:solidFill>
              <a:srgbClr val="2866A3"/>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sp>
          <p:nvSpPr>
            <p:cNvPr id="11" name="TextBox 9"/>
            <p:cNvSpPr txBox="1"/>
            <p:nvPr>
              <p:custDataLst>
                <p:tags r:id="rId5"/>
              </p:custDataLst>
            </p:nvPr>
          </p:nvSpPr>
          <p:spPr>
            <a:xfrm>
              <a:off x="5178978" y="3299571"/>
              <a:ext cx="1382005" cy="398674"/>
            </a:xfrm>
            <a:prstGeom prst="rect">
              <a:avLst/>
            </a:prstGeom>
            <a:noFill/>
          </p:spPr>
          <p:txBody>
            <a:bodyPr wrap="none" rtlCol="0">
              <a:spAutoFit/>
            </a:bodyPr>
            <a:lstStyle/>
            <a:p>
              <a:pPr>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rPr>
                <a:t>绿色施工系统</a:t>
              </a:r>
            </a:p>
          </p:txBody>
        </p:sp>
        <p:sp>
          <p:nvSpPr>
            <p:cNvPr id="10" name="TextBox 9"/>
            <p:cNvSpPr txBox="1"/>
            <p:nvPr>
              <p:custDataLst>
                <p:tags r:id="rId6"/>
              </p:custDataLst>
            </p:nvPr>
          </p:nvSpPr>
          <p:spPr>
            <a:xfrm>
              <a:off x="5178978" y="4240641"/>
              <a:ext cx="1382005" cy="398674"/>
            </a:xfrm>
            <a:prstGeom prst="rect">
              <a:avLst/>
            </a:prstGeom>
            <a:noFill/>
          </p:spPr>
          <p:txBody>
            <a:bodyPr wrap="none" rtlCol="0">
              <a:spAutoFit/>
            </a:bodyPr>
            <a:lstStyle/>
            <a:p>
              <a:pPr algn="l">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sym typeface="+mn-ea"/>
                </a:rPr>
                <a:t>人员管理系统</a:t>
              </a:r>
            </a:p>
          </p:txBody>
        </p:sp>
        <p:sp>
          <p:nvSpPr>
            <p:cNvPr id="12" name="Rounded Rectangle 13"/>
            <p:cNvSpPr/>
            <p:nvPr>
              <p:custDataLst>
                <p:tags r:id="rId7"/>
              </p:custDataLst>
            </p:nvPr>
          </p:nvSpPr>
          <p:spPr>
            <a:xfrm>
              <a:off x="4607619" y="5220181"/>
              <a:ext cx="506095" cy="506095"/>
            </a:xfrm>
            <a:prstGeom prst="roundRect">
              <a:avLst/>
            </a:prstGeom>
            <a:solidFill>
              <a:srgbClr val="2866A3"/>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sp>
          <p:nvSpPr>
            <p:cNvPr id="18" name="TextBox 9"/>
            <p:cNvSpPr txBox="1"/>
            <p:nvPr>
              <p:custDataLst>
                <p:tags r:id="rId8"/>
              </p:custDataLst>
            </p:nvPr>
          </p:nvSpPr>
          <p:spPr>
            <a:xfrm>
              <a:off x="5178978" y="5181711"/>
              <a:ext cx="1382005" cy="398674"/>
            </a:xfrm>
            <a:prstGeom prst="rect">
              <a:avLst/>
            </a:prstGeom>
            <a:noFill/>
          </p:spPr>
          <p:txBody>
            <a:bodyPr wrap="none" rtlCol="0">
              <a:spAutoFit/>
            </a:bodyPr>
            <a:lstStyle/>
            <a:p>
              <a:pPr algn="l">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sym typeface="+mn-ea"/>
                </a:rPr>
                <a:t>质量管理系统</a:t>
              </a:r>
            </a:p>
          </p:txBody>
        </p:sp>
        <p:sp>
          <p:nvSpPr>
            <p:cNvPr id="19" name="Rounded Rectangle 13"/>
            <p:cNvSpPr/>
            <p:nvPr>
              <p:custDataLst>
                <p:tags r:id="rId9"/>
              </p:custDataLst>
            </p:nvPr>
          </p:nvSpPr>
          <p:spPr>
            <a:xfrm>
              <a:off x="7111424" y="3338041"/>
              <a:ext cx="506095" cy="506095"/>
            </a:xfrm>
            <a:prstGeom prst="roundRect">
              <a:avLst/>
            </a:prstGeom>
            <a:solidFill>
              <a:srgbClr val="2866A3"/>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sp>
          <p:nvSpPr>
            <p:cNvPr id="20" name="TextBox 9"/>
            <p:cNvSpPr txBox="1"/>
            <p:nvPr>
              <p:custDataLst>
                <p:tags r:id="rId10"/>
              </p:custDataLst>
            </p:nvPr>
          </p:nvSpPr>
          <p:spPr>
            <a:xfrm>
              <a:off x="7682783" y="3299571"/>
              <a:ext cx="1578632" cy="398674"/>
            </a:xfrm>
            <a:prstGeom prst="rect">
              <a:avLst/>
            </a:prstGeom>
            <a:noFill/>
          </p:spPr>
          <p:txBody>
            <a:bodyPr wrap="none" rtlCol="0">
              <a:spAutoFit/>
            </a:bodyPr>
            <a:lstStyle/>
            <a:p>
              <a:pPr algn="l">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rPr>
                <a:t>AI视频监控系统</a:t>
              </a:r>
            </a:p>
          </p:txBody>
        </p:sp>
        <p:sp>
          <p:nvSpPr>
            <p:cNvPr id="21" name="Rounded Rectangle 13"/>
            <p:cNvSpPr/>
            <p:nvPr>
              <p:custDataLst>
                <p:tags r:id="rId11"/>
              </p:custDataLst>
            </p:nvPr>
          </p:nvSpPr>
          <p:spPr>
            <a:xfrm>
              <a:off x="7111424" y="4279111"/>
              <a:ext cx="506095" cy="506095"/>
            </a:xfrm>
            <a:prstGeom prst="roundRect">
              <a:avLst/>
            </a:prstGeom>
            <a:solidFill>
              <a:schemeClr val="tx1">
                <a:lumMod val="50000"/>
                <a:lumOff val="50000"/>
              </a:schemeClr>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sp>
          <p:nvSpPr>
            <p:cNvPr id="13" name="TextBox 9"/>
            <p:cNvSpPr txBox="1"/>
            <p:nvPr>
              <p:custDataLst>
                <p:tags r:id="rId12"/>
              </p:custDataLst>
            </p:nvPr>
          </p:nvSpPr>
          <p:spPr>
            <a:xfrm>
              <a:off x="7682783" y="4240641"/>
              <a:ext cx="1382005" cy="398674"/>
            </a:xfrm>
            <a:prstGeom prst="rect">
              <a:avLst/>
            </a:prstGeom>
            <a:noFill/>
          </p:spPr>
          <p:txBody>
            <a:bodyPr wrap="none" rtlCol="0">
              <a:spAutoFit/>
            </a:bodyPr>
            <a:lstStyle/>
            <a:p>
              <a:pPr algn="l">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sym typeface="+mn-ea"/>
                </a:rPr>
                <a:t>安全管理系统</a:t>
              </a:r>
            </a:p>
          </p:txBody>
        </p:sp>
        <p:sp>
          <p:nvSpPr>
            <p:cNvPr id="23" name="Rounded Rectangle 13"/>
            <p:cNvSpPr/>
            <p:nvPr>
              <p:custDataLst>
                <p:tags r:id="rId13"/>
              </p:custDataLst>
            </p:nvPr>
          </p:nvSpPr>
          <p:spPr>
            <a:xfrm>
              <a:off x="7111424" y="5220181"/>
              <a:ext cx="506095" cy="506095"/>
            </a:xfrm>
            <a:prstGeom prst="roundRect">
              <a:avLst/>
            </a:prstGeom>
            <a:solidFill>
              <a:srgbClr val="2866A3"/>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sp>
          <p:nvSpPr>
            <p:cNvPr id="32" name="TextBox 9"/>
            <p:cNvSpPr txBox="1"/>
            <p:nvPr>
              <p:custDataLst>
                <p:tags r:id="rId14"/>
              </p:custDataLst>
            </p:nvPr>
          </p:nvSpPr>
          <p:spPr>
            <a:xfrm>
              <a:off x="7682783" y="5181711"/>
              <a:ext cx="1775259" cy="398674"/>
            </a:xfrm>
            <a:prstGeom prst="rect">
              <a:avLst/>
            </a:prstGeom>
            <a:noFill/>
          </p:spPr>
          <p:txBody>
            <a:bodyPr wrap="none" rtlCol="0">
              <a:spAutoFit/>
            </a:bodyPr>
            <a:lstStyle/>
            <a:p>
              <a:pPr algn="l">
                <a:lnSpc>
                  <a:spcPct val="150000"/>
                </a:lnSpc>
              </a:pPr>
              <a:r>
                <a:rPr lang="zh-CN" altLang="en-US" sz="1400" dirty="0">
                  <a:solidFill>
                    <a:srgbClr val="000000"/>
                  </a:solidFill>
                  <a:latin typeface="思源黑体 CN Medium" panose="020B0600000000000000" charset="-122"/>
                  <a:ea typeface="思源黑体 CN Medium" panose="020B0600000000000000" charset="-122"/>
                  <a:cs typeface="思源黑体 CN Medium" panose="020B0600000000000000" charset="-122"/>
                  <a:sym typeface="+mn-ea"/>
                </a:rPr>
                <a:t>危大工程监测系统</a:t>
              </a:r>
            </a:p>
          </p:txBody>
        </p:sp>
        <p:pic>
          <p:nvPicPr>
            <p:cNvPr id="36" name="图片 35" descr="施工地6"/>
            <p:cNvPicPr>
              <a:picLocks noChangeAspect="1"/>
            </p:cNvPicPr>
            <p:nvPr>
              <p:custDataLst>
                <p:tags r:id="rId15"/>
              </p:custDataLst>
            </p:nvPr>
          </p:nvPicPr>
          <p:blipFill>
            <a:blip r:embed="rId29" cstate="screen">
              <a:extLst>
                <a:ext uri="{28A0092B-C50C-407E-A947-70E740481C1C}">
                  <a14:useLocalDpi xmlns:a14="http://schemas.microsoft.com/office/drawing/2010/main"/>
                </a:ext>
              </a:extLst>
            </a:blip>
            <a:stretch>
              <a:fillRect/>
            </a:stretch>
          </p:blipFill>
          <p:spPr>
            <a:xfrm>
              <a:off x="4693979" y="3404716"/>
              <a:ext cx="364490" cy="364490"/>
            </a:xfrm>
            <a:prstGeom prst="rect">
              <a:avLst/>
            </a:prstGeom>
          </p:spPr>
        </p:pic>
        <p:pic>
          <p:nvPicPr>
            <p:cNvPr id="37" name="图片 36" descr="施工地5"/>
            <p:cNvPicPr>
              <a:picLocks noChangeAspect="1"/>
            </p:cNvPicPr>
            <p:nvPr>
              <p:custDataLst>
                <p:tags r:id="rId16"/>
              </p:custDataLst>
            </p:nvPr>
          </p:nvPicPr>
          <p:blipFill>
            <a:blip r:embed="rId30" cstate="screen">
              <a:extLst>
                <a:ext uri="{28A0092B-C50C-407E-A947-70E740481C1C}">
                  <a14:useLocalDpi xmlns:a14="http://schemas.microsoft.com/office/drawing/2010/main"/>
                </a:ext>
              </a:extLst>
            </a:blip>
            <a:stretch>
              <a:fillRect/>
            </a:stretch>
          </p:blipFill>
          <p:spPr>
            <a:xfrm>
              <a:off x="7186989" y="5288761"/>
              <a:ext cx="361950" cy="361950"/>
            </a:xfrm>
            <a:prstGeom prst="rect">
              <a:avLst/>
            </a:prstGeom>
          </p:spPr>
        </p:pic>
        <p:pic>
          <p:nvPicPr>
            <p:cNvPr id="14" name="图片 13" descr="施工地3"/>
            <p:cNvPicPr>
              <a:picLocks noChangeAspect="1"/>
            </p:cNvPicPr>
            <p:nvPr>
              <p:custDataLst>
                <p:tags r:id="rId17"/>
              </p:custDataLst>
            </p:nvPr>
          </p:nvPicPr>
          <p:blipFill>
            <a:blip r:embed="rId31" cstate="screen">
              <a:extLst>
                <a:ext uri="{28A0092B-C50C-407E-A947-70E740481C1C}">
                  <a14:useLocalDpi xmlns:a14="http://schemas.microsoft.com/office/drawing/2010/main"/>
                </a:ext>
              </a:extLst>
            </a:blip>
            <a:stretch>
              <a:fillRect/>
            </a:stretch>
          </p:blipFill>
          <p:spPr>
            <a:xfrm>
              <a:off x="4633019" y="5260186"/>
              <a:ext cx="450850" cy="450850"/>
            </a:xfrm>
            <a:prstGeom prst="rect">
              <a:avLst/>
            </a:prstGeom>
          </p:spPr>
        </p:pic>
        <p:pic>
          <p:nvPicPr>
            <p:cNvPr id="15" name="图片 14" descr="施工地1"/>
            <p:cNvPicPr>
              <a:picLocks noChangeAspect="1"/>
            </p:cNvPicPr>
            <p:nvPr>
              <p:custDataLst>
                <p:tags r:id="rId18"/>
              </p:custDataLst>
            </p:nvPr>
          </p:nvPicPr>
          <p:blipFill>
            <a:blip r:embed="rId32" cstate="screen">
              <a:extLst>
                <a:ext uri="{28A0092B-C50C-407E-A947-70E740481C1C}">
                  <a14:useLocalDpi xmlns:a14="http://schemas.microsoft.com/office/drawing/2010/main"/>
                </a:ext>
              </a:extLst>
            </a:blip>
            <a:stretch>
              <a:fillRect/>
            </a:stretch>
          </p:blipFill>
          <p:spPr>
            <a:xfrm>
              <a:off x="7121584" y="3321531"/>
              <a:ext cx="495935" cy="495935"/>
            </a:xfrm>
            <a:prstGeom prst="rect">
              <a:avLst/>
            </a:prstGeom>
          </p:spPr>
        </p:pic>
        <p:pic>
          <p:nvPicPr>
            <p:cNvPr id="33" name="图片 32" descr="施工地"/>
            <p:cNvPicPr>
              <a:picLocks noChangeAspect="1"/>
            </p:cNvPicPr>
            <p:nvPr>
              <p:custDataLst>
                <p:tags r:id="rId19"/>
              </p:custDataLst>
            </p:nvPr>
          </p:nvPicPr>
          <p:blipFill>
            <a:blip r:embed="rId33" cstate="screen">
              <a:extLst>
                <a:ext uri="{28A0092B-C50C-407E-A947-70E740481C1C}">
                  <a14:useLocalDpi xmlns:a14="http://schemas.microsoft.com/office/drawing/2010/main"/>
                </a:ext>
              </a:extLst>
            </a:blip>
            <a:stretch>
              <a:fillRect/>
            </a:stretch>
          </p:blipFill>
          <p:spPr>
            <a:xfrm>
              <a:off x="7186989" y="4333721"/>
              <a:ext cx="362585" cy="362585"/>
            </a:xfrm>
            <a:prstGeom prst="rect">
              <a:avLst/>
            </a:prstGeom>
          </p:spPr>
        </p:pic>
        <p:sp>
          <p:nvSpPr>
            <p:cNvPr id="34" name="Rounded Rectangle 13"/>
            <p:cNvSpPr/>
            <p:nvPr>
              <p:custDataLst>
                <p:tags r:id="rId20"/>
              </p:custDataLst>
            </p:nvPr>
          </p:nvSpPr>
          <p:spPr>
            <a:xfrm>
              <a:off x="4607619" y="4279111"/>
              <a:ext cx="506095" cy="506095"/>
            </a:xfrm>
            <a:prstGeom prst="roundRect">
              <a:avLst/>
            </a:prstGeom>
            <a:solidFill>
              <a:schemeClr val="tx1">
                <a:lumMod val="50000"/>
                <a:lumOff val="50000"/>
              </a:schemeClr>
            </a:solidFill>
            <a:ln>
              <a:noFill/>
            </a:ln>
            <a:effectLst/>
          </p:spPr>
          <p:txBody>
            <a:bodyPr vert="horz" wrap="square" lIns="0" tIns="0" rIns="0" bIns="0" numCol="1" anchor="ctr" anchorCtr="0" compatLnSpc="1"/>
            <a:lstStyle/>
            <a:p>
              <a:pPr algn="ctr">
                <a:lnSpc>
                  <a:spcPct val="150000"/>
                </a:lnSpc>
              </a:pPr>
              <a:endParaRPr lang="id-ID" sz="1050" dirty="0">
                <a:solidFill>
                  <a:schemeClr val="lt1"/>
                </a:solidFill>
                <a:ea typeface="思源黑体 CN Medium" panose="020B0600000000000000" charset="-122"/>
                <a:cs typeface="思源黑体 CN Medium" panose="020B0600000000000000" charset="-122"/>
              </a:endParaRPr>
            </a:p>
          </p:txBody>
        </p:sp>
        <p:pic>
          <p:nvPicPr>
            <p:cNvPr id="35" name="图片 34" descr="施工地4"/>
            <p:cNvPicPr>
              <a:picLocks noChangeAspect="1"/>
            </p:cNvPicPr>
            <p:nvPr>
              <p:custDataLst>
                <p:tags r:id="rId21"/>
              </p:custDataLst>
            </p:nvPr>
          </p:nvPicPr>
          <p:blipFill>
            <a:blip r:embed="rId34" cstate="screen">
              <a:extLst>
                <a:ext uri="{28A0092B-C50C-407E-A947-70E740481C1C}">
                  <a14:useLocalDpi xmlns:a14="http://schemas.microsoft.com/office/drawing/2010/main"/>
                </a:ext>
              </a:extLst>
            </a:blip>
            <a:stretch>
              <a:fillRect/>
            </a:stretch>
          </p:blipFill>
          <p:spPr>
            <a:xfrm>
              <a:off x="4633019" y="4304511"/>
              <a:ext cx="457835" cy="457835"/>
            </a:xfrm>
            <a:prstGeom prst="rect">
              <a:avLst/>
            </a:prstGeom>
          </p:spPr>
        </p:pic>
      </p:grpSp>
      <p:sp>
        <p:nvSpPr>
          <p:cNvPr id="38" name="文本框 9"/>
          <p:cNvSpPr txBox="1"/>
          <p:nvPr/>
        </p:nvSpPr>
        <p:spPr>
          <a:xfrm>
            <a:off x="920085" y="3241359"/>
            <a:ext cx="400110" cy="3219311"/>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智慧工地平台端</a:t>
            </a:r>
          </a:p>
        </p:txBody>
      </p:sp>
      <p:cxnSp>
        <p:nvCxnSpPr>
          <p:cNvPr id="39" name="直接连接符 38"/>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3.1 </a:t>
            </a:r>
            <a:r>
              <a:rPr lang="zh-CN" altLang="en-US" sz="1865" b="1" dirty="0">
                <a:solidFill>
                  <a:schemeClr val="tx1">
                    <a:lumMod val="65000"/>
                    <a:lumOff val="35000"/>
                  </a:schemeClr>
                </a:solidFill>
                <a:latin typeface="微软雅黑" panose="020B0503020204020204" charset="-122"/>
                <a:ea typeface="微软雅黑" panose="020B0503020204020204" charset="-122"/>
              </a:rPr>
              <a:t>智慧工地平台端</a:t>
            </a:r>
          </a:p>
        </p:txBody>
      </p:sp>
      <p:pic>
        <p:nvPicPr>
          <p:cNvPr id="43" name="图片 42" descr="Z:/顾丽强/2025项目/无锡五冶洛社项目/ppt/5.jpg5"/>
          <p:cNvPicPr>
            <a:picLocks noChangeAspect="1"/>
          </p:cNvPicPr>
          <p:nvPr/>
        </p:nvPicPr>
        <p:blipFill>
          <a:blip r:embed="rId35" cstate="screen">
            <a:extLst>
              <a:ext uri="{28A0092B-C50C-407E-A947-70E740481C1C}">
                <a14:useLocalDpi xmlns:a14="http://schemas.microsoft.com/office/drawing/2010/main"/>
              </a:ext>
            </a:extLst>
          </a:blip>
          <a:srcRect/>
          <a:stretch>
            <a:fillRect/>
          </a:stretch>
        </p:blipFill>
        <p:spPr>
          <a:xfrm>
            <a:off x="1768475" y="4899025"/>
            <a:ext cx="2851150" cy="1455420"/>
          </a:xfrm>
          <a:prstGeom prst="rect">
            <a:avLst/>
          </a:prstGeom>
        </p:spPr>
      </p:pic>
      <p:pic>
        <p:nvPicPr>
          <p:cNvPr id="44" name="图片 43" descr="Z:/顾丽强/2025项目/无锡五冶洛社项目/ppt/6.jpg6"/>
          <p:cNvPicPr>
            <a:picLocks noChangeAspect="1"/>
          </p:cNvPicPr>
          <p:nvPr/>
        </p:nvPicPr>
        <p:blipFill>
          <a:blip r:embed="rId36" cstate="screen">
            <a:extLst>
              <a:ext uri="{28A0092B-C50C-407E-A947-70E740481C1C}">
                <a14:useLocalDpi xmlns:a14="http://schemas.microsoft.com/office/drawing/2010/main"/>
              </a:ext>
            </a:extLst>
          </a:blip>
          <a:srcRect/>
          <a:stretch>
            <a:fillRect/>
          </a:stretch>
        </p:blipFill>
        <p:spPr>
          <a:xfrm>
            <a:off x="4905375" y="4898390"/>
            <a:ext cx="2585085" cy="144843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flipV="1">
            <a:off x="-9525" y="6525260"/>
            <a:ext cx="9153525" cy="3810"/>
          </a:xfrm>
          <a:prstGeom prst="line">
            <a:avLst/>
          </a:prstGeom>
        </p:spPr>
        <p:style>
          <a:lnRef idx="2">
            <a:schemeClr val="accent1"/>
          </a:lnRef>
          <a:fillRef idx="0">
            <a:srgbClr val="FFFFFF"/>
          </a:fillRef>
          <a:effectRef idx="0">
            <a:srgbClr val="FFFFFF"/>
          </a:effectRef>
          <a:fontRef idx="minor">
            <a:schemeClr val="tx1"/>
          </a:fontRef>
        </p:style>
      </p:cxnSp>
      <p:cxnSp>
        <p:nvCxnSpPr>
          <p:cNvPr id="36" name="直接连接符 35"/>
          <p:cNvCxnSpPr/>
          <p:nvPr/>
        </p:nvCxnSpPr>
        <p:spPr>
          <a:xfrm>
            <a:off x="332740" y="802005"/>
            <a:ext cx="11403965" cy="3175"/>
          </a:xfrm>
          <a:prstGeom prst="line">
            <a:avLst/>
          </a:prstGeom>
        </p:spPr>
        <p:style>
          <a:lnRef idx="2">
            <a:schemeClr val="accent1"/>
          </a:lnRef>
          <a:fillRef idx="0">
            <a:srgbClr val="FFFFFF"/>
          </a:fillRef>
          <a:effectRef idx="0">
            <a:srgbClr val="FFFFFF"/>
          </a:effectRef>
          <a:fontRef idx="minor">
            <a:schemeClr val="tx1"/>
          </a:fontRef>
        </p:style>
      </p:cxnSp>
      <p:sp>
        <p:nvSpPr>
          <p:cNvPr id="37" name="流程图: 终止 36"/>
          <p:cNvSpPr/>
          <p:nvPr/>
        </p:nvSpPr>
        <p:spPr>
          <a:xfrm>
            <a:off x="1437640" y="118110"/>
            <a:ext cx="9200515" cy="620395"/>
          </a:xfrm>
          <a:prstGeom prst="flowChartTerminator">
            <a:avLst/>
          </a:prstGeom>
          <a:solidFill>
            <a:srgbClr val="0070C0"/>
          </a:solidFill>
          <a:ln>
            <a:solidFill>
              <a:schemeClr val="accent1">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lIns="36195" rtlCol="0" anchor="ctr"/>
          <a:lstStyle/>
          <a:p>
            <a:pPr algn="dist"/>
            <a:r>
              <a:rPr lang="zh-CN" altLang="en-US" dirty="0">
                <a:solidFill>
                  <a:schemeClr val="bg1"/>
                </a:solidFill>
                <a:effectLst>
                  <a:outerShdw blurRad="38100" dist="25400" dir="5400000" algn="ctr" rotWithShape="0">
                    <a:srgbClr val="6E747A">
                      <a:alpha val="43000"/>
                    </a:srgbClr>
                  </a:outerShdw>
                </a:effectLst>
                <a:latin typeface="思源黑体 CN Medium" panose="020B0600000000000000" charset="-122"/>
                <a:ea typeface="思源黑体 CN Medium" panose="020B0600000000000000" charset="-122"/>
                <a:cs typeface="思源黑体 CN Medium" panose="020B0600000000000000" charset="-122"/>
                <a:sym typeface="+mn-ea"/>
              </a:rPr>
              <a:t>      中国五冶集团有限公司</a:t>
            </a:r>
            <a:r>
              <a:rPr lang="en-US" altLang="zh-CN" dirty="0">
                <a:solidFill>
                  <a:schemeClr val="bg1"/>
                </a:solidFill>
                <a:effectLst>
                  <a:outerShdw blurRad="38100" dist="25400" dir="5400000" algn="ctr" rotWithShape="0">
                    <a:srgbClr val="6E747A">
                      <a:alpha val="43000"/>
                    </a:srgbClr>
                  </a:outerShdw>
                </a:effectLst>
                <a:latin typeface="思源黑体 CN Medium" panose="020B0600000000000000" charset="-122"/>
                <a:ea typeface="思源黑体 CN Medium" panose="020B0600000000000000" charset="-122"/>
                <a:cs typeface="思源黑体 CN Medium" panose="020B0600000000000000" charset="-122"/>
                <a:sym typeface="+mn-ea"/>
              </a:rPr>
              <a:t>                 </a:t>
            </a:r>
            <a:r>
              <a:rPr lang="zh-CN" altLang="en-US" dirty="0">
                <a:solidFill>
                  <a:schemeClr val="bg1"/>
                </a:solidFill>
                <a:effectLst>
                  <a:outerShdw blurRad="38100" dist="25400" dir="5400000" algn="ctr" rotWithShape="0">
                    <a:srgbClr val="6E747A">
                      <a:alpha val="43000"/>
                    </a:srgbClr>
                  </a:outerShdw>
                </a:effectLst>
                <a:latin typeface="思源黑体 CN Medium" panose="020B0600000000000000" charset="-122"/>
                <a:ea typeface="思源黑体 CN Medium" panose="020B0600000000000000" charset="-122"/>
                <a:cs typeface="思源黑体 CN Medium" panose="020B0600000000000000" charset="-122"/>
                <a:sym typeface="+mn-ea"/>
              </a:rPr>
              <a:t>江苏中轩建设有限公司</a:t>
            </a:r>
          </a:p>
        </p:txBody>
      </p:sp>
      <p:sp>
        <p:nvSpPr>
          <p:cNvPr id="3" name="文本框 22"/>
          <p:cNvSpPr txBox="1"/>
          <p:nvPr/>
        </p:nvSpPr>
        <p:spPr>
          <a:xfrm>
            <a:off x="731024" y="2395586"/>
            <a:ext cx="849463" cy="2367915"/>
          </a:xfrm>
          <a:prstGeom prst="rect">
            <a:avLst/>
          </a:prstGeom>
          <a:noFill/>
        </p:spPr>
        <p:txBody>
          <a:bodyPr vert="eaVert" wrap="square" rtlCol="0">
            <a:spAutoFit/>
          </a:bodyPr>
          <a:lstStyle/>
          <a:p>
            <a:pPr>
              <a:buNone/>
            </a:pPr>
            <a:r>
              <a:rPr lang="zh-CN" altLang="en-US" sz="3600" b="1" spc="600" dirty="0">
                <a:latin typeface="微软雅黑" panose="020B0503020204020204" charset="-122"/>
                <a:ea typeface="微软雅黑" panose="020B0503020204020204" charset="-122"/>
              </a:rPr>
              <a:t>汇报目录</a:t>
            </a:r>
          </a:p>
        </p:txBody>
      </p:sp>
      <p:sp>
        <p:nvSpPr>
          <p:cNvPr id="4" name="圆角矩形 3">
            <a:hlinkClick r:id="rId18" action="ppaction://hlinksldjump"/>
          </p:cNvPr>
          <p:cNvSpPr/>
          <p:nvPr>
            <p:custDataLst>
              <p:tags r:id="rId2"/>
            </p:custDataLst>
          </p:nvPr>
        </p:nvSpPr>
        <p:spPr>
          <a:xfrm flipH="1">
            <a:off x="1951990" y="1866265"/>
            <a:ext cx="8768715" cy="659765"/>
          </a:xfrm>
          <a:prstGeom prst="roundRect">
            <a:avLst/>
          </a:prstGeom>
          <a:noFill/>
          <a:ln w="25400" cap="flat" cmpd="sng" algn="ctr">
            <a:solidFill>
              <a:srgbClr val="1E76B0"/>
            </a:solidFill>
            <a:prstDash val="solid"/>
          </a:ln>
          <a:effectLst/>
        </p:spPr>
        <p:txBody>
          <a:bodyPr rtlCol="0" anchor="ctr"/>
          <a:lstStyle/>
          <a:p>
            <a:pPr marL="0" marR="0" lvl="0" indent="0" algn="ctr" defTabSz="914400" eaLnBrk="1" fontAlgn="auto" latinLnBrk="0" hangingPunct="1">
              <a:lnSpc>
                <a:spcPts val="2400"/>
              </a:lnSpc>
              <a:spcBef>
                <a:spcPts val="0"/>
              </a:spcBef>
              <a:spcAft>
                <a:spcPts val="0"/>
              </a:spcAft>
              <a:buClrTx/>
              <a:buSzTx/>
              <a:buFontTx/>
              <a:buNone/>
              <a:defRPr/>
            </a:pPr>
            <a:r>
              <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                   </a:t>
            </a:r>
            <a:r>
              <a:rPr lang="zh-CN" altLang="en-US" sz="2000" b="1" kern="0" dirty="0">
                <a:solidFill>
                  <a:sysClr val="windowText" lastClr="000000">
                    <a:lumMod val="85000"/>
                    <a:lumOff val="15000"/>
                  </a:sysClr>
                </a:solidFill>
                <a:latin typeface="微软雅黑" panose="020B0503020204020204" charset="-122"/>
                <a:ea typeface="微软雅黑" panose="020B0503020204020204" charset="-122"/>
                <a:cs typeface="微软雅黑" panose="020B0503020204020204" charset="-122"/>
              </a:rPr>
              <a:t>工程</a:t>
            </a:r>
            <a:r>
              <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概况介绍</a:t>
            </a:r>
          </a:p>
        </p:txBody>
      </p:sp>
      <p:sp>
        <p:nvSpPr>
          <p:cNvPr id="7" name="圆角矩形 6"/>
          <p:cNvSpPr/>
          <p:nvPr>
            <p:custDataLst>
              <p:tags r:id="rId3"/>
            </p:custDataLst>
          </p:nvPr>
        </p:nvSpPr>
        <p:spPr>
          <a:xfrm flipH="1">
            <a:off x="2406650" y="1654175"/>
            <a:ext cx="2154555" cy="634365"/>
          </a:xfrm>
          <a:prstGeom prst="roundRect">
            <a:avLst>
              <a:gd name="adj" fmla="val 9725"/>
            </a:avLst>
          </a:prstGeom>
          <a:solidFill>
            <a:srgbClr val="0070C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rPr>
              <a:t>第一部分</a:t>
            </a:r>
          </a:p>
        </p:txBody>
      </p:sp>
      <p:grpSp>
        <p:nvGrpSpPr>
          <p:cNvPr id="10" name="组合 9"/>
          <p:cNvGrpSpPr/>
          <p:nvPr>
            <p:custDataLst>
              <p:tags r:id="rId4"/>
            </p:custDataLst>
          </p:nvPr>
        </p:nvGrpSpPr>
        <p:grpSpPr>
          <a:xfrm flipH="1">
            <a:off x="1945005" y="2541905"/>
            <a:ext cx="8775065" cy="963930"/>
            <a:chOff x="6601643" y="1988840"/>
            <a:chExt cx="4104456" cy="736573"/>
          </a:xfrm>
        </p:grpSpPr>
        <p:sp>
          <p:nvSpPr>
            <p:cNvPr id="13" name="圆角矩形 12">
              <a:hlinkClick r:id="" action="ppaction://noaction"/>
            </p:cNvPr>
            <p:cNvSpPr/>
            <p:nvPr>
              <p:custDataLst>
                <p:tags r:id="rId15"/>
              </p:custDataLst>
            </p:nvPr>
          </p:nvSpPr>
          <p:spPr>
            <a:xfrm>
              <a:off x="6601643" y="2221357"/>
              <a:ext cx="4104456" cy="504056"/>
            </a:xfrm>
            <a:prstGeom prst="roundRect">
              <a:avLst/>
            </a:prstGeom>
            <a:noFill/>
            <a:ln w="25400" cap="flat" cmpd="sng" algn="ctr">
              <a:solidFill>
                <a:srgbClr val="1E76B0"/>
              </a:solidFill>
              <a:prstDash val="solid"/>
            </a:ln>
            <a:effectLst/>
          </p:spPr>
          <p:txBody>
            <a:bodyPr rtlCol="0" anchor="ctr"/>
            <a:lstStyle/>
            <a:p>
              <a:pPr marL="0" marR="0" lvl="0" indent="0" algn="ctr" defTabSz="914400" eaLnBrk="1" fontAlgn="auto" latinLnBrk="0" hangingPunct="1">
                <a:lnSpc>
                  <a:spcPts val="2400"/>
                </a:lnSpc>
                <a:spcBef>
                  <a:spcPts val="0"/>
                </a:spcBef>
                <a:spcAft>
                  <a:spcPts val="0"/>
                </a:spcAft>
                <a:buClrTx/>
                <a:buSzTx/>
                <a:buFontTx/>
                <a:buNone/>
                <a:defRPr/>
              </a:pPr>
              <a:r>
                <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                    </a:t>
              </a:r>
              <a:r>
                <a:rPr kumimoji="0" lang="en-US" altLang="zh-CN"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    </a:t>
              </a:r>
              <a:r>
                <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安全文明标准化</a:t>
              </a:r>
            </a:p>
          </p:txBody>
        </p:sp>
        <p:sp>
          <p:nvSpPr>
            <p:cNvPr id="14" name="圆角矩形 13"/>
            <p:cNvSpPr/>
            <p:nvPr>
              <p:custDataLst>
                <p:tags r:id="rId16"/>
              </p:custDataLst>
            </p:nvPr>
          </p:nvSpPr>
          <p:spPr>
            <a:xfrm>
              <a:off x="9481963" y="1988840"/>
              <a:ext cx="1008112" cy="484545"/>
            </a:xfrm>
            <a:prstGeom prst="roundRect">
              <a:avLst>
                <a:gd name="adj" fmla="val 9725"/>
              </a:avLst>
            </a:prstGeom>
            <a:solidFill>
              <a:srgbClr val="0070C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rPr>
                <a:t>第二部分</a:t>
              </a:r>
            </a:p>
          </p:txBody>
        </p:sp>
      </p:grpSp>
      <p:grpSp>
        <p:nvGrpSpPr>
          <p:cNvPr id="15" name="组合 14"/>
          <p:cNvGrpSpPr/>
          <p:nvPr>
            <p:custDataLst>
              <p:tags r:id="rId5"/>
            </p:custDataLst>
          </p:nvPr>
        </p:nvGrpSpPr>
        <p:grpSpPr>
          <a:xfrm flipH="1">
            <a:off x="1926590" y="3405505"/>
            <a:ext cx="8775065" cy="963930"/>
            <a:chOff x="6601643" y="1988840"/>
            <a:chExt cx="4104456" cy="736573"/>
          </a:xfrm>
        </p:grpSpPr>
        <p:sp>
          <p:nvSpPr>
            <p:cNvPr id="16" name="圆角矩形 15">
              <a:hlinkClick r:id="rId18" action="ppaction://hlinksldjump"/>
            </p:cNvPr>
            <p:cNvSpPr/>
            <p:nvPr>
              <p:custDataLst>
                <p:tags r:id="rId13"/>
              </p:custDataLst>
            </p:nvPr>
          </p:nvSpPr>
          <p:spPr>
            <a:xfrm>
              <a:off x="6601643" y="2221357"/>
              <a:ext cx="4104456" cy="504056"/>
            </a:xfrm>
            <a:prstGeom prst="roundRect">
              <a:avLst/>
            </a:prstGeom>
            <a:noFill/>
            <a:ln w="25400" cap="flat" cmpd="sng" algn="ctr">
              <a:solidFill>
                <a:srgbClr val="1E76B0"/>
              </a:solidFill>
              <a:prstDash val="solid"/>
            </a:ln>
            <a:effectLst/>
          </p:spPr>
          <p:txBody>
            <a:bodyPr rtlCol="0" anchor="ctr"/>
            <a:lstStyle/>
            <a:p>
              <a:pPr marL="0" marR="0" lvl="0" indent="0" algn="ctr" defTabSz="914400" eaLnBrk="1" fontAlgn="auto" latinLnBrk="0" hangingPunct="1">
                <a:lnSpc>
                  <a:spcPts val="2400"/>
                </a:lnSpc>
                <a:spcBef>
                  <a:spcPts val="0"/>
                </a:spcBef>
                <a:spcAft>
                  <a:spcPts val="0"/>
                </a:spcAft>
                <a:buClrTx/>
                <a:buSzTx/>
                <a:buFontTx/>
                <a:buNone/>
                <a:defRPr/>
              </a:pPr>
              <a:r>
                <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rPr>
                <a:t>                    </a:t>
              </a:r>
              <a:r>
                <a:rPr lang="zh-CN" altLang="en-US" sz="2000" b="1" kern="0" dirty="0">
                  <a:solidFill>
                    <a:sysClr val="windowText" lastClr="000000">
                      <a:lumMod val="85000"/>
                      <a:lumOff val="15000"/>
                    </a:sysClr>
                  </a:solidFill>
                  <a:latin typeface="微软雅黑" panose="020B0503020204020204" charset="-122"/>
                  <a:ea typeface="微软雅黑" panose="020B0503020204020204" charset="-122"/>
                  <a:cs typeface="微软雅黑" panose="020B0503020204020204" charset="-122"/>
                </a:rPr>
                <a:t>智慧应用管理</a:t>
              </a:r>
              <a:endParaRPr kumimoji="0" lang="zh-CN" altLang="en-US" sz="2000" b="1" i="0" u="none" strike="noStrike" kern="0" cap="none" spc="0" normalizeH="0" baseline="0" noProof="0" dirty="0">
                <a:ln>
                  <a:noFill/>
                </a:ln>
                <a:solidFill>
                  <a:sysClr val="windowText" lastClr="000000">
                    <a:lumMod val="85000"/>
                    <a:lumOff val="15000"/>
                  </a:sys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17" name="圆角矩形 16"/>
            <p:cNvSpPr/>
            <p:nvPr>
              <p:custDataLst>
                <p:tags r:id="rId14"/>
              </p:custDataLst>
            </p:nvPr>
          </p:nvSpPr>
          <p:spPr>
            <a:xfrm>
              <a:off x="9481963" y="1988840"/>
              <a:ext cx="1008112" cy="484545"/>
            </a:xfrm>
            <a:prstGeom prst="roundRect">
              <a:avLst>
                <a:gd name="adj" fmla="val 9725"/>
              </a:avLst>
            </a:prstGeom>
            <a:solidFill>
              <a:srgbClr val="0070C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rPr>
                <a:t>第三部分</a:t>
              </a:r>
            </a:p>
          </p:txBody>
        </p:sp>
      </p:grpSp>
      <p:grpSp>
        <p:nvGrpSpPr>
          <p:cNvPr id="18" name="组合 17"/>
          <p:cNvGrpSpPr/>
          <p:nvPr>
            <p:custDataLst>
              <p:tags r:id="rId6"/>
            </p:custDataLst>
          </p:nvPr>
        </p:nvGrpSpPr>
        <p:grpSpPr>
          <a:xfrm flipH="1">
            <a:off x="1919605" y="4269740"/>
            <a:ext cx="8775065" cy="963930"/>
            <a:chOff x="6601643" y="1988840"/>
            <a:chExt cx="4104456" cy="736573"/>
          </a:xfrm>
        </p:grpSpPr>
        <p:sp>
          <p:nvSpPr>
            <p:cNvPr id="19" name="圆角矩形 18">
              <a:hlinkClick r:id="rId18" action="ppaction://hlinksldjump"/>
            </p:cNvPr>
            <p:cNvSpPr/>
            <p:nvPr>
              <p:custDataLst>
                <p:tags r:id="rId11"/>
              </p:custDataLst>
            </p:nvPr>
          </p:nvSpPr>
          <p:spPr>
            <a:xfrm>
              <a:off x="6601643" y="2221357"/>
              <a:ext cx="4104456" cy="504056"/>
            </a:xfrm>
            <a:prstGeom prst="roundRect">
              <a:avLst/>
            </a:prstGeom>
            <a:noFill/>
            <a:ln w="25400" cap="flat" cmpd="sng" algn="ctr">
              <a:solidFill>
                <a:srgbClr val="1E76B0"/>
              </a:solidFill>
              <a:prstDash val="solid"/>
            </a:ln>
            <a:effectLst/>
          </p:spPr>
          <p:txBody>
            <a:bodyPr rtlCol="0" anchor="ctr"/>
            <a:lstStyle/>
            <a:p>
              <a:pPr marL="0" marR="0" lvl="0" indent="0" algn="ctr" defTabSz="914400" eaLnBrk="1" fontAlgn="auto" latinLnBrk="0" hangingPunct="1">
                <a:lnSpc>
                  <a:spcPts val="2400"/>
                </a:lnSpc>
                <a:spcBef>
                  <a:spcPts val="0"/>
                </a:spcBef>
                <a:spcAft>
                  <a:spcPts val="0"/>
                </a:spcAft>
                <a:buClrTx/>
                <a:buSzTx/>
                <a:buFontTx/>
                <a:buNone/>
                <a:defRPr/>
              </a:pPr>
              <a:r>
                <a:rPr lang="zh-CN" altLang="en-US" sz="2000" b="1" kern="0" dirty="0">
                  <a:solidFill>
                    <a:sysClr val="windowText" lastClr="000000">
                      <a:lumMod val="85000"/>
                      <a:lumOff val="15000"/>
                    </a:sysClr>
                  </a:solidFill>
                  <a:latin typeface="微软雅黑" panose="020B0503020204020204" charset="-122"/>
                  <a:ea typeface="微软雅黑" panose="020B0503020204020204" charset="-122"/>
                  <a:cs typeface="微软雅黑" panose="020B0503020204020204" charset="-122"/>
                </a:rPr>
                <a:t>                        技术质量标准化</a:t>
              </a:r>
            </a:p>
          </p:txBody>
        </p:sp>
        <p:sp>
          <p:nvSpPr>
            <p:cNvPr id="20" name="圆角矩形 19"/>
            <p:cNvSpPr/>
            <p:nvPr>
              <p:custDataLst>
                <p:tags r:id="rId12"/>
              </p:custDataLst>
            </p:nvPr>
          </p:nvSpPr>
          <p:spPr>
            <a:xfrm>
              <a:off x="9481963" y="1988840"/>
              <a:ext cx="1008112" cy="484545"/>
            </a:xfrm>
            <a:prstGeom prst="roundRect">
              <a:avLst>
                <a:gd name="adj" fmla="val 9725"/>
              </a:avLst>
            </a:prstGeom>
            <a:solidFill>
              <a:srgbClr val="0070C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rPr>
                <a:t>第四部分</a:t>
              </a:r>
            </a:p>
          </p:txBody>
        </p:sp>
      </p:grpSp>
      <p:grpSp>
        <p:nvGrpSpPr>
          <p:cNvPr id="21" name="组合 20"/>
          <p:cNvGrpSpPr/>
          <p:nvPr>
            <p:custDataLst>
              <p:tags r:id="rId7"/>
            </p:custDataLst>
          </p:nvPr>
        </p:nvGrpSpPr>
        <p:grpSpPr>
          <a:xfrm flipH="1">
            <a:off x="1913255" y="5133975"/>
            <a:ext cx="8775065" cy="963930"/>
            <a:chOff x="6601643" y="1988840"/>
            <a:chExt cx="4104456" cy="736573"/>
          </a:xfrm>
        </p:grpSpPr>
        <p:sp>
          <p:nvSpPr>
            <p:cNvPr id="22" name="圆角矩形 21">
              <a:hlinkClick r:id="rId18" action="ppaction://hlinksldjump"/>
            </p:cNvPr>
            <p:cNvSpPr/>
            <p:nvPr>
              <p:custDataLst>
                <p:tags r:id="rId9"/>
              </p:custDataLst>
            </p:nvPr>
          </p:nvSpPr>
          <p:spPr>
            <a:xfrm>
              <a:off x="6601643" y="2221357"/>
              <a:ext cx="4104456" cy="504056"/>
            </a:xfrm>
            <a:prstGeom prst="roundRect">
              <a:avLst/>
            </a:prstGeom>
            <a:noFill/>
            <a:ln w="25400" cap="flat" cmpd="sng" algn="ctr">
              <a:solidFill>
                <a:srgbClr val="1E76B0"/>
              </a:solidFill>
              <a:prstDash val="solid"/>
            </a:ln>
            <a:effectLst/>
          </p:spPr>
          <p:txBody>
            <a:bodyPr rtlCol="0" anchor="ctr"/>
            <a:lstStyle/>
            <a:p>
              <a:pPr marL="0" marR="0" lvl="0" indent="0" algn="ctr" defTabSz="914400" eaLnBrk="1" fontAlgn="auto" latinLnBrk="0" hangingPunct="1">
                <a:lnSpc>
                  <a:spcPts val="2400"/>
                </a:lnSpc>
                <a:spcBef>
                  <a:spcPts val="0"/>
                </a:spcBef>
                <a:spcAft>
                  <a:spcPts val="0"/>
                </a:spcAft>
                <a:buClrTx/>
                <a:buSzTx/>
                <a:buFontTx/>
                <a:buNone/>
                <a:defRPr/>
              </a:pPr>
              <a:r>
                <a:rPr lang="zh-CN" altLang="en-US" sz="2000" b="1" kern="0" dirty="0">
                  <a:latin typeface="微软雅黑" panose="020B0503020204020204" charset="-122"/>
                  <a:ea typeface="微软雅黑" panose="020B0503020204020204" charset="-122"/>
                  <a:cs typeface="微软雅黑" panose="020B0503020204020204" charset="-122"/>
                </a:rPr>
                <a:t>                    绿色施工管理</a:t>
              </a:r>
              <a:endParaRPr lang="zh-CN" sz="2000" b="1" kern="0" dirty="0">
                <a:latin typeface="微软雅黑" panose="020B0503020204020204" charset="-122"/>
                <a:ea typeface="微软雅黑" panose="020B0503020204020204" charset="-122"/>
                <a:cs typeface="微软雅黑" panose="020B0503020204020204" charset="-122"/>
              </a:endParaRPr>
            </a:p>
          </p:txBody>
        </p:sp>
        <p:sp>
          <p:nvSpPr>
            <p:cNvPr id="23" name="圆角矩形 22"/>
            <p:cNvSpPr/>
            <p:nvPr>
              <p:custDataLst>
                <p:tags r:id="rId10"/>
              </p:custDataLst>
            </p:nvPr>
          </p:nvSpPr>
          <p:spPr>
            <a:xfrm>
              <a:off x="9481963" y="1988840"/>
              <a:ext cx="1008112" cy="484545"/>
            </a:xfrm>
            <a:prstGeom prst="roundRect">
              <a:avLst>
                <a:gd name="adj" fmla="val 9725"/>
              </a:avLst>
            </a:prstGeom>
            <a:solidFill>
              <a:srgbClr val="0070C0"/>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rPr>
                <a:t>第五部分</a:t>
              </a:r>
            </a:p>
          </p:txBody>
        </p:sp>
      </p:grpSp>
      <p:pic>
        <p:nvPicPr>
          <p:cNvPr id="24" name="图片 23" descr="Z:/顾丽强/2025项目/无锡五冶洛社项目/ppt/2.png2"/>
          <p:cNvPicPr>
            <a:picLocks noChangeAspect="1"/>
          </p:cNvPicPr>
          <p:nvPr/>
        </p:nvPicPr>
        <p:blipFill>
          <a:blip r:embed="rId19" cstate="screen">
            <a:extLst>
              <a:ext uri="{28A0092B-C50C-407E-A947-70E740481C1C}">
                <a14:useLocalDpi xmlns:a14="http://schemas.microsoft.com/office/drawing/2010/main"/>
              </a:ext>
            </a:extLst>
          </a:blip>
          <a:srcRect l="-7093" r="-11771"/>
          <a:stretch>
            <a:fillRect/>
          </a:stretch>
        </p:blipFill>
        <p:spPr>
          <a:xfrm>
            <a:off x="10762615" y="101600"/>
            <a:ext cx="974090" cy="614045"/>
          </a:xfrm>
          <a:prstGeom prst="rect">
            <a:avLst/>
          </a:prstGeom>
        </p:spPr>
      </p:pic>
      <p:pic>
        <p:nvPicPr>
          <p:cNvPr id="25" name="图片 24" descr="Z:/顾丽强/2025项目/无锡五冶洛社项目/ppt/1.png1"/>
          <p:cNvPicPr>
            <a:picLocks noChangeAspect="1"/>
          </p:cNvPicPr>
          <p:nvPr>
            <p:custDataLst>
              <p:tags r:id="rId8"/>
            </p:custDataLst>
          </p:nvPr>
        </p:nvPicPr>
        <p:blipFill>
          <a:blip r:embed="rId20"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
        <p:nvSpPr>
          <p:cNvPr id="6" name="文本框 5"/>
          <p:cNvSpPr txBox="1"/>
          <p:nvPr>
            <p:custDataLst>
              <p:tags r:id="rId2"/>
            </p:custDataLst>
          </p:nvPr>
        </p:nvSpPr>
        <p:spPr>
          <a:xfrm>
            <a:off x="971867" y="1657229"/>
            <a:ext cx="10101580" cy="1106170"/>
          </a:xfrm>
          <a:prstGeom prst="rect">
            <a:avLst/>
          </a:prstGeom>
          <a:noFill/>
        </p:spPr>
        <p:txBody>
          <a:bodyPr wrap="square" rtlCol="0">
            <a:noAutofit/>
          </a:bodyPr>
          <a:lstStyle/>
          <a:p>
            <a:pPr indent="457200" fontAlgn="auto">
              <a:lnSpc>
                <a:spcPct val="150000"/>
              </a:lnSpc>
            </a:pPr>
            <a:r>
              <a:rPr sz="1600" dirty="0"/>
              <a:t>通过为项目安装各类的硬件设备，抓取项目各项实时数据，并将这些实时数据反应到平台，并根据轻重缓急，为不同层面的管理者推送各类工作任务及预警信息。</a:t>
            </a:r>
            <a:r>
              <a:rPr lang="zh-CN" altLang="en-US" sz="1600" dirty="0"/>
              <a:t>通过手机</a:t>
            </a:r>
            <a:r>
              <a:rPr lang="en-US" altLang="zh-CN" sz="1600" dirty="0"/>
              <a:t>APP</a:t>
            </a:r>
            <a:r>
              <a:rPr lang="zh-CN" altLang="en-US" sz="1600" dirty="0"/>
              <a:t>端，可实时查看项目各类数据及告警信息，实时查看、实时处理。</a:t>
            </a:r>
            <a:endParaRPr sz="1600" dirty="0"/>
          </a:p>
        </p:txBody>
      </p:sp>
      <p:sp>
        <p:nvSpPr>
          <p:cNvPr id="7" name="矩形 6"/>
          <p:cNvSpPr/>
          <p:nvPr/>
        </p:nvSpPr>
        <p:spPr>
          <a:xfrm>
            <a:off x="812800" y="1703070"/>
            <a:ext cx="10419715" cy="119062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6" name="图片 15" descr="1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4317" y="2917643"/>
            <a:ext cx="5552226" cy="3170075"/>
          </a:xfrm>
          <a:prstGeom prst="rect">
            <a:avLst/>
          </a:prstGeom>
        </p:spPr>
      </p:pic>
      <p:pic>
        <p:nvPicPr>
          <p:cNvPr id="29" name="图片 28"/>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6475820" y="3171878"/>
            <a:ext cx="4756695" cy="2601595"/>
          </a:xfrm>
          <a:prstGeom prst="rect">
            <a:avLst/>
          </a:prstGeom>
        </p:spPr>
      </p:pic>
      <p:sp>
        <p:nvSpPr>
          <p:cNvPr id="40" name="文本框 39"/>
          <p:cNvSpPr txBox="1"/>
          <p:nvPr/>
        </p:nvSpPr>
        <p:spPr>
          <a:xfrm>
            <a:off x="812799" y="6066729"/>
            <a:ext cx="5255262"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智慧工地应用端</a:t>
            </a:r>
          </a:p>
        </p:txBody>
      </p:sp>
      <p:sp>
        <p:nvSpPr>
          <p:cNvPr id="41" name="文本框 40"/>
          <p:cNvSpPr txBox="1"/>
          <p:nvPr/>
        </p:nvSpPr>
        <p:spPr>
          <a:xfrm>
            <a:off x="6607510" y="6066729"/>
            <a:ext cx="4625005"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智慧工地硬件端</a:t>
            </a:r>
          </a:p>
        </p:txBody>
      </p:sp>
      <p:cxnSp>
        <p:nvCxnSpPr>
          <p:cNvPr id="42" name="直接连接符 4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7"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3.2 </a:t>
            </a:r>
            <a:r>
              <a:rPr lang="zh-CN" altLang="en-US" sz="1865" b="1" dirty="0">
                <a:solidFill>
                  <a:schemeClr val="tx1">
                    <a:lumMod val="65000"/>
                    <a:lumOff val="35000"/>
                  </a:schemeClr>
                </a:solidFill>
                <a:latin typeface="微软雅黑" panose="020B0503020204020204" charset="-122"/>
                <a:ea typeface="微软雅黑" panose="020B0503020204020204" charset="-122"/>
              </a:rPr>
              <a:t>智慧工地应用端、硬件端</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2800" y="3453765"/>
            <a:ext cx="5109210" cy="2626995"/>
          </a:xfrm>
          <a:prstGeom prst="rect">
            <a:avLst/>
          </a:prstGeom>
        </p:spPr>
      </p:pic>
      <p:pic>
        <p:nvPicPr>
          <p:cNvPr id="3" name="图片 2" descr="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3940" y="3455670"/>
            <a:ext cx="5075555" cy="256222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3.3 </a:t>
            </a:r>
            <a:r>
              <a:rPr lang="zh-CN" altLang="en-US" sz="1865" b="1" dirty="0">
                <a:solidFill>
                  <a:schemeClr val="tx1">
                    <a:lumMod val="65000"/>
                    <a:lumOff val="35000"/>
                  </a:schemeClr>
                </a:solidFill>
                <a:latin typeface="微软雅黑" panose="020B0503020204020204" charset="-122"/>
                <a:ea typeface="微软雅黑" panose="020B0503020204020204" charset="-122"/>
              </a:rPr>
              <a:t>实名制管理</a:t>
            </a:r>
          </a:p>
        </p:txBody>
      </p:sp>
      <p:sp>
        <p:nvSpPr>
          <p:cNvPr id="17" name="文本框 16"/>
          <p:cNvSpPr txBox="1"/>
          <p:nvPr>
            <p:custDataLst>
              <p:tags r:id="rId2"/>
            </p:custDataLst>
          </p:nvPr>
        </p:nvSpPr>
        <p:spPr>
          <a:xfrm>
            <a:off x="959485" y="1870685"/>
            <a:ext cx="10101580" cy="1106170"/>
          </a:xfrm>
          <a:prstGeom prst="rect">
            <a:avLst/>
          </a:prstGeom>
          <a:noFill/>
        </p:spPr>
        <p:txBody>
          <a:bodyPr wrap="square" rtlCol="0">
            <a:noAutofit/>
          </a:bodyPr>
          <a:lstStyle/>
          <a:p>
            <a:pPr marL="12700" indent="455930" eaLnBrk="0">
              <a:lnSpc>
                <a:spcPct val="150000"/>
              </a:lnSpc>
            </a:pPr>
            <a:r>
              <a:rPr lang="zh-CN" altLang="en-US" sz="1600" kern="100" dirty="0">
                <a:effectLst/>
                <a:latin typeface="微软雅黑" panose="020B0503020204020204" charset="-122"/>
                <a:ea typeface="微软雅黑" panose="020B0503020204020204" charset="-122"/>
              </a:rPr>
              <a:t>项目在主要出入口及生活区出入口均设置了实名制管理通道，用于采集进出人员身份证信息，控制人员出入，防止无关人员进入。该系统记录并存储人员考勤和出入信息，支持统计、导出和自动分析功能，便于管理人员通过报表形式进行数据管理。</a:t>
            </a:r>
          </a:p>
        </p:txBody>
      </p:sp>
      <p:sp>
        <p:nvSpPr>
          <p:cNvPr id="39" name="矩形 38"/>
          <p:cNvSpPr/>
          <p:nvPr/>
        </p:nvSpPr>
        <p:spPr>
          <a:xfrm>
            <a:off x="812800" y="1807845"/>
            <a:ext cx="10419715" cy="128460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文本框 3"/>
          <p:cNvSpPr txBox="1"/>
          <p:nvPr/>
        </p:nvSpPr>
        <p:spPr>
          <a:xfrm>
            <a:off x="812799" y="6133404"/>
            <a:ext cx="5108575"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实名制打卡通道</a:t>
            </a:r>
          </a:p>
        </p:txBody>
      </p:sp>
      <p:sp>
        <p:nvSpPr>
          <p:cNvPr id="2" name="文本框 1"/>
          <p:cNvSpPr txBox="1"/>
          <p:nvPr/>
        </p:nvSpPr>
        <p:spPr>
          <a:xfrm>
            <a:off x="6123940" y="6133404"/>
            <a:ext cx="5108575"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实名制打卡通道</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pic>
        <p:nvPicPr>
          <p:cNvPr id="2" name="图片 1" descr="Z:/顾丽强/2025项目/无锡五冶洛社项目/图片/11.jpg11"/>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88745" y="3180080"/>
            <a:ext cx="6572250" cy="326199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3.4 </a:t>
            </a:r>
            <a:r>
              <a:rPr lang="zh-CN" altLang="en-US" sz="1865" b="1" dirty="0">
                <a:solidFill>
                  <a:schemeClr val="tx1">
                    <a:lumMod val="65000"/>
                    <a:lumOff val="35000"/>
                  </a:schemeClr>
                </a:solidFill>
                <a:latin typeface="微软雅黑" panose="020B0503020204020204" charset="-122"/>
                <a:ea typeface="微软雅黑" panose="020B0503020204020204" charset="-122"/>
              </a:rPr>
              <a:t>视频监控</a:t>
            </a:r>
          </a:p>
        </p:txBody>
      </p:sp>
      <p:sp>
        <p:nvSpPr>
          <p:cNvPr id="17" name="文本框 16"/>
          <p:cNvSpPr txBox="1"/>
          <p:nvPr>
            <p:custDataLst>
              <p:tags r:id="rId2"/>
            </p:custDataLst>
          </p:nvPr>
        </p:nvSpPr>
        <p:spPr>
          <a:xfrm>
            <a:off x="959485" y="1805330"/>
            <a:ext cx="10101580" cy="1106170"/>
          </a:xfrm>
          <a:prstGeom prst="rect">
            <a:avLst/>
          </a:prstGeom>
          <a:noFill/>
        </p:spPr>
        <p:txBody>
          <a:bodyPr wrap="square" rtlCol="0">
            <a:noAutofit/>
          </a:bodyPr>
          <a:lstStyle/>
          <a:p>
            <a:pPr indent="457200" fontAlgn="auto">
              <a:lnSpc>
                <a:spcPct val="150000"/>
              </a:lnSpc>
            </a:pPr>
            <a:r>
              <a:rPr lang="zh-CN" altLang="en-US" sz="1600" dirty="0"/>
              <a:t>现场布置视频监控、并接入吊钩可视化视频，实时反应项目生产施工情况。使用现场原有普通监控，实现</a:t>
            </a:r>
            <a:r>
              <a:rPr lang="en-US" altLang="zh-CN" sz="1600" dirty="0"/>
              <a:t>AI</a:t>
            </a:r>
            <a:r>
              <a:rPr lang="zh-CN" altLang="en-US" sz="1600" dirty="0"/>
              <a:t>抓拍识别，大大降低实现成本。</a:t>
            </a:r>
            <a:r>
              <a:rPr lang="en-US" altLang="zh-CN" sz="1600" dirty="0"/>
              <a:t> </a:t>
            </a:r>
            <a:r>
              <a:rPr lang="zh-CN" altLang="en-US" sz="1600" dirty="0"/>
              <a:t>一个监控点位同时实现多路算法：安全帽检测、反光衣检测、烟火检测、区域入侵等。抓拍画面自动流转生成检查单，真正实现高效处理。</a:t>
            </a:r>
          </a:p>
          <a:p>
            <a:pPr indent="457200" fontAlgn="auto">
              <a:lnSpc>
                <a:spcPct val="150000"/>
              </a:lnSpc>
            </a:pPr>
            <a:endParaRPr lang="zh-CN" altLang="en-US" dirty="0"/>
          </a:p>
        </p:txBody>
      </p:sp>
      <p:sp>
        <p:nvSpPr>
          <p:cNvPr id="39" name="矩形 38"/>
          <p:cNvSpPr/>
          <p:nvPr/>
        </p:nvSpPr>
        <p:spPr>
          <a:xfrm>
            <a:off x="812800" y="1807844"/>
            <a:ext cx="10419715" cy="1211579"/>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文本框 9"/>
          <p:cNvSpPr txBox="1"/>
          <p:nvPr/>
        </p:nvSpPr>
        <p:spPr>
          <a:xfrm>
            <a:off x="920085" y="3178225"/>
            <a:ext cx="400110" cy="3263395"/>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视频监控系统</a:t>
            </a:r>
          </a:p>
        </p:txBody>
      </p:sp>
      <p:pic>
        <p:nvPicPr>
          <p:cNvPr id="6" name="图片 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49490" y="3852545"/>
            <a:ext cx="3822700" cy="23031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3.5 </a:t>
            </a:r>
            <a:r>
              <a:rPr sz="1865" b="1" dirty="0">
                <a:solidFill>
                  <a:schemeClr val="tx1">
                    <a:lumMod val="65000"/>
                    <a:lumOff val="35000"/>
                  </a:schemeClr>
                </a:solidFill>
                <a:latin typeface="微软雅黑" panose="020B0503020204020204" charset="-122"/>
                <a:ea typeface="微软雅黑" panose="020B0503020204020204" charset="-122"/>
              </a:rPr>
              <a:t>AI智能监测系统</a:t>
            </a:r>
          </a:p>
        </p:txBody>
      </p:sp>
      <p:sp>
        <p:nvSpPr>
          <p:cNvPr id="17" name="文本框 16"/>
          <p:cNvSpPr txBox="1"/>
          <p:nvPr>
            <p:custDataLst>
              <p:tags r:id="rId2"/>
            </p:custDataLst>
          </p:nvPr>
        </p:nvSpPr>
        <p:spPr>
          <a:xfrm>
            <a:off x="959485" y="1750936"/>
            <a:ext cx="10101580" cy="1251189"/>
          </a:xfrm>
          <a:prstGeom prst="rect">
            <a:avLst/>
          </a:prstGeom>
          <a:noFill/>
        </p:spPr>
        <p:txBody>
          <a:bodyPr wrap="square" rtlCol="0">
            <a:noAutofit/>
          </a:bodyPr>
          <a:lstStyle/>
          <a:p>
            <a:pPr indent="457200" fontAlgn="auto">
              <a:lnSpc>
                <a:spcPct val="150000"/>
              </a:lnSpc>
            </a:pPr>
            <a:r>
              <a:rPr lang="zh-CN" altLang="en-US" sz="1600" dirty="0"/>
              <a:t>并且通过</a:t>
            </a:r>
            <a:r>
              <a:rPr lang="en-US" altLang="zh-CN" sz="1600" dirty="0"/>
              <a:t>AI</a:t>
            </a:r>
            <a:r>
              <a:rPr lang="zh-CN" altLang="en-US" sz="1600" dirty="0"/>
              <a:t>智能监测系统，通过准确的智能分析判断报警，变被动监督成主动监控，提高排查效率，管理人员可通过手机</a:t>
            </a:r>
            <a:r>
              <a:rPr lang="en-US" altLang="zh-CN" sz="1600" dirty="0"/>
              <a:t>APP</a:t>
            </a:r>
            <a:r>
              <a:rPr lang="zh-CN" altLang="en-US" sz="1600" dirty="0"/>
              <a:t>接收预警、快速反应，快速处置闭环。响应“一带一帽”要求，做到有效压减“三违”。项目部采用</a:t>
            </a:r>
            <a:r>
              <a:rPr lang="en-US" altLang="zh-CN" sz="1600" dirty="0"/>
              <a:t>AI</a:t>
            </a:r>
            <a:r>
              <a:rPr lang="zh-CN" altLang="en-US" sz="1600" dirty="0"/>
              <a:t>巡检模式，实现现场智能巡检，结合安全员人工巡检，进一步实现</a:t>
            </a:r>
            <a:r>
              <a:rPr lang="en-US" altLang="zh-CN" sz="1600" dirty="0"/>
              <a:t>24</a:t>
            </a:r>
            <a:r>
              <a:rPr lang="zh-CN" altLang="en-US" sz="1600" dirty="0"/>
              <a:t>小时、</a:t>
            </a:r>
            <a:r>
              <a:rPr lang="en-US" altLang="zh-CN" sz="1600" dirty="0"/>
              <a:t>360°</a:t>
            </a:r>
            <a:r>
              <a:rPr lang="zh-CN" altLang="en-US" sz="1600" dirty="0"/>
              <a:t>全覆盖管控。</a:t>
            </a:r>
            <a:endParaRPr lang="zh-CN" altLang="en-US" dirty="0"/>
          </a:p>
        </p:txBody>
      </p:sp>
      <p:sp>
        <p:nvSpPr>
          <p:cNvPr id="39" name="矩形 38"/>
          <p:cNvSpPr/>
          <p:nvPr/>
        </p:nvSpPr>
        <p:spPr>
          <a:xfrm>
            <a:off x="812800" y="1754901"/>
            <a:ext cx="10419715" cy="125119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文本框 11"/>
          <p:cNvSpPr txBox="1"/>
          <p:nvPr/>
        </p:nvSpPr>
        <p:spPr>
          <a:xfrm>
            <a:off x="812800" y="6447729"/>
            <a:ext cx="3807128" cy="306705"/>
          </a:xfrm>
          <a:prstGeom prst="rect">
            <a:avLst/>
          </a:prstGeom>
          <a:solidFill>
            <a:srgbClr val="00B0F0"/>
          </a:solidFill>
        </p:spPr>
        <p:txBody>
          <a:bodyPr wrap="square" rtlCol="0">
            <a:spAutoFit/>
          </a:bodyPr>
          <a:lstStyle/>
          <a:p>
            <a:pPr algn="ctr"/>
            <a:r>
              <a:rPr lang="en-US" altLang="zh-CN" sz="1400" dirty="0">
                <a:solidFill>
                  <a:schemeClr val="bg1"/>
                </a:solidFill>
                <a:latin typeface="微软雅黑" panose="020B0503020204020204" charset="-122"/>
                <a:ea typeface="微软雅黑" panose="020B0503020204020204" charset="-122"/>
              </a:rPr>
              <a:t>AI</a:t>
            </a:r>
            <a:r>
              <a:rPr lang="zh-CN" altLang="en-US" sz="1400" dirty="0">
                <a:solidFill>
                  <a:schemeClr val="bg1"/>
                </a:solidFill>
                <a:latin typeface="微软雅黑" panose="020B0503020204020204" charset="-122"/>
                <a:ea typeface="微软雅黑" panose="020B0503020204020204" charset="-122"/>
              </a:rPr>
              <a:t>智能监测分析</a:t>
            </a:r>
          </a:p>
        </p:txBody>
      </p:sp>
      <p:sp>
        <p:nvSpPr>
          <p:cNvPr id="4" name="文本框 3"/>
          <p:cNvSpPr txBox="1"/>
          <p:nvPr/>
        </p:nvSpPr>
        <p:spPr>
          <a:xfrm>
            <a:off x="4761230" y="6446520"/>
            <a:ext cx="291592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未穿戴安全帽反光衣抓拍</a:t>
            </a:r>
          </a:p>
        </p:txBody>
      </p:sp>
      <p:pic>
        <p:nvPicPr>
          <p:cNvPr id="6" name="图片 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2800" y="3107690"/>
            <a:ext cx="3822065" cy="1711325"/>
          </a:xfrm>
          <a:prstGeom prst="rect">
            <a:avLst/>
          </a:prstGeom>
        </p:spPr>
      </p:pic>
      <p:pic>
        <p:nvPicPr>
          <p:cNvPr id="7" name="图片 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1215" y="4890135"/>
            <a:ext cx="3764915" cy="1487170"/>
          </a:xfrm>
          <a:prstGeom prst="rect">
            <a:avLst/>
          </a:prstGeom>
        </p:spPr>
      </p:pic>
      <p:pic>
        <p:nvPicPr>
          <p:cNvPr id="13" name="图片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61230" y="3107690"/>
            <a:ext cx="2915285" cy="3249295"/>
          </a:xfrm>
          <a:prstGeom prst="rect">
            <a:avLst/>
          </a:prstGeom>
        </p:spPr>
      </p:pic>
      <p:pic>
        <p:nvPicPr>
          <p:cNvPr id="14" name="图片 1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02880" y="3120390"/>
            <a:ext cx="3461385" cy="3236595"/>
          </a:xfrm>
          <a:prstGeom prst="rect">
            <a:avLst/>
          </a:prstGeom>
        </p:spPr>
      </p:pic>
      <p:sp>
        <p:nvSpPr>
          <p:cNvPr id="15" name="文本框 14"/>
          <p:cNvSpPr txBox="1"/>
          <p:nvPr/>
        </p:nvSpPr>
        <p:spPr>
          <a:xfrm>
            <a:off x="7801610" y="6440170"/>
            <a:ext cx="346837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渣土车清晰监测</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pic>
        <p:nvPicPr>
          <p:cNvPr id="10" name="图片 9" descr="Z:/顾丽强/2025项目/无锡五冶洛社项目/ppt/7.jpg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88110" y="3110230"/>
            <a:ext cx="6022340" cy="3209925"/>
          </a:xfrm>
          <a:prstGeom prst="rect">
            <a:avLst/>
          </a:prstGeom>
        </p:spPr>
      </p:pic>
      <p:cxnSp>
        <p:nvCxnSpPr>
          <p:cNvPr id="2" name="直接连接符 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3.6 </a:t>
            </a:r>
            <a:r>
              <a:rPr lang="zh-CN" altLang="zh-CN" sz="1865" b="1" dirty="0">
                <a:solidFill>
                  <a:schemeClr val="tx1">
                    <a:lumMod val="65000"/>
                    <a:lumOff val="35000"/>
                  </a:schemeClr>
                </a:solidFill>
                <a:latin typeface="微软雅黑" panose="020B0503020204020204" charset="-122"/>
                <a:ea typeface="微软雅黑" panose="020B0503020204020204" charset="-122"/>
              </a:rPr>
              <a:t>安全隐患排查</a:t>
            </a:r>
            <a:endParaRPr lang="zh-CN" altLang="en-US" sz="1865" b="1" dirty="0">
              <a:solidFill>
                <a:schemeClr val="tx1">
                  <a:lumMod val="65000"/>
                  <a:lumOff val="35000"/>
                </a:schemeClr>
              </a:solidFill>
              <a:latin typeface="微软雅黑" panose="020B0503020204020204" charset="-122"/>
              <a:ea typeface="微软雅黑" panose="020B0503020204020204" charset="-122"/>
            </a:endParaRPr>
          </a:p>
        </p:txBody>
      </p:sp>
      <p:sp>
        <p:nvSpPr>
          <p:cNvPr id="3" name="文本框 2"/>
          <p:cNvSpPr txBox="1"/>
          <p:nvPr>
            <p:custDataLst>
              <p:tags r:id="rId2"/>
            </p:custDataLst>
          </p:nvPr>
        </p:nvSpPr>
        <p:spPr>
          <a:xfrm>
            <a:off x="962025" y="1845707"/>
            <a:ext cx="10101580" cy="910827"/>
          </a:xfrm>
          <a:prstGeom prst="rect">
            <a:avLst/>
          </a:prstGeom>
          <a:noFill/>
        </p:spPr>
        <p:txBody>
          <a:bodyPr wrap="square" rtlCol="0">
            <a:noAutofit/>
          </a:bodyPr>
          <a:lstStyle/>
          <a:p>
            <a:pPr indent="457200" fontAlgn="auto">
              <a:lnSpc>
                <a:spcPct val="150000"/>
              </a:lnSpc>
            </a:pPr>
            <a:r>
              <a:rPr lang="zh-CN" altLang="en-US" sz="1600" dirty="0"/>
              <a:t>现场安全隐患排查实现线上发起、线上处理、线上闭合</a:t>
            </a:r>
            <a:r>
              <a:rPr sz="1600" dirty="0"/>
              <a:t>。</a:t>
            </a:r>
            <a:r>
              <a:rPr lang="zh-CN" altLang="en-US" sz="1600" dirty="0"/>
              <a:t>主要包含安全隐患检查单、安全巡查以及安全隐患随手拍。通过手机</a:t>
            </a:r>
            <a:r>
              <a:rPr lang="en-US" altLang="zh-CN" sz="1600" dirty="0"/>
              <a:t>APP</a:t>
            </a:r>
            <a:r>
              <a:rPr lang="zh-CN" altLang="en-US" sz="1600" dirty="0"/>
              <a:t>实现全流程管理，智慧大屏实现数据汇聚和展示。</a:t>
            </a:r>
            <a:endParaRPr sz="1600" dirty="0"/>
          </a:p>
        </p:txBody>
      </p:sp>
      <p:sp>
        <p:nvSpPr>
          <p:cNvPr id="18" name="矩形 17"/>
          <p:cNvSpPr/>
          <p:nvPr/>
        </p:nvSpPr>
        <p:spPr>
          <a:xfrm>
            <a:off x="812800" y="1807846"/>
            <a:ext cx="10419715" cy="94869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9" name="图片 18"/>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7976235" y="3208560"/>
            <a:ext cx="3087338" cy="335565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 name="直接连接符 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3.7 </a:t>
            </a:r>
            <a:r>
              <a:rPr lang="zh-CN" sz="1865" b="1" dirty="0">
                <a:solidFill>
                  <a:schemeClr val="tx1">
                    <a:lumMod val="65000"/>
                    <a:lumOff val="35000"/>
                  </a:schemeClr>
                </a:solidFill>
                <a:latin typeface="微软雅黑" panose="020B0503020204020204" charset="-122"/>
                <a:ea typeface="微软雅黑" panose="020B0503020204020204" charset="-122"/>
              </a:rPr>
              <a:t>安全隐患排查</a:t>
            </a:r>
          </a:p>
        </p:txBody>
      </p:sp>
      <p:sp>
        <p:nvSpPr>
          <p:cNvPr id="7" name="文本框 6"/>
          <p:cNvSpPr txBox="1"/>
          <p:nvPr>
            <p:custDataLst>
              <p:tags r:id="rId2"/>
            </p:custDataLst>
          </p:nvPr>
        </p:nvSpPr>
        <p:spPr>
          <a:xfrm>
            <a:off x="895350" y="1674735"/>
            <a:ext cx="9734550" cy="1106170"/>
          </a:xfrm>
          <a:prstGeom prst="rect">
            <a:avLst/>
          </a:prstGeom>
          <a:noFill/>
        </p:spPr>
        <p:txBody>
          <a:bodyPr wrap="square" rtlCol="0">
            <a:noAutofit/>
          </a:bodyPr>
          <a:lstStyle/>
          <a:p>
            <a:pPr marL="22860" marR="9525">
              <a:lnSpc>
                <a:spcPct val="130000"/>
              </a:lnSpc>
              <a:spcBef>
                <a:spcPts val="275"/>
              </a:spcBef>
              <a:spcAft>
                <a:spcPts val="0"/>
              </a:spcAft>
              <a:tabLst>
                <a:tab pos="530225" algn="l"/>
                <a:tab pos="532130" algn="l"/>
              </a:tabLst>
            </a:pPr>
            <a:r>
              <a:rPr lang="zh-CN" altLang="en-US" sz="1600" dirty="0">
                <a:latin typeface="微软雅黑" panose="020B0503020204020204" charset="-122"/>
                <a:ea typeface="微软雅黑" panose="020B0503020204020204" charset="-122"/>
                <a:cs typeface="+mn-ea"/>
                <a:sym typeface="+mn-lt"/>
              </a:rPr>
              <a:t>及时发现危险源：通过实时分析工地视频，对各类危险源进行实时报警，及时发现隐患</a:t>
            </a:r>
            <a:endParaRPr lang="en-US" altLang="zh-CN" sz="1600" dirty="0">
              <a:latin typeface="微软雅黑" panose="020B0503020204020204" charset="-122"/>
              <a:ea typeface="微软雅黑" panose="020B0503020204020204" charset="-122"/>
              <a:cs typeface="+mn-ea"/>
              <a:sym typeface="+mn-lt"/>
            </a:endParaRPr>
          </a:p>
          <a:p>
            <a:pPr marL="22860" marR="9525">
              <a:lnSpc>
                <a:spcPct val="130000"/>
              </a:lnSpc>
              <a:spcBef>
                <a:spcPts val="275"/>
              </a:spcBef>
              <a:spcAft>
                <a:spcPts val="0"/>
              </a:spcAft>
              <a:tabLst>
                <a:tab pos="530225" algn="l"/>
                <a:tab pos="532130" algn="l"/>
              </a:tabLst>
            </a:pPr>
            <a:r>
              <a:rPr lang="zh-CN" altLang="en-US" sz="1600" dirty="0">
                <a:latin typeface="微软雅黑" panose="020B0503020204020204" charset="-122"/>
                <a:ea typeface="微软雅黑" panose="020B0503020204020204" charset="-122"/>
                <a:cs typeface="+mn-ea"/>
                <a:sym typeface="+mn-lt"/>
              </a:rPr>
              <a:t>提高处理速度：通过准确的智能分析判断报警，提高危险源排查效率，管理人员能快速反应</a:t>
            </a:r>
            <a:endParaRPr lang="en-US" altLang="zh-CN" sz="1600" dirty="0">
              <a:latin typeface="微软雅黑" panose="020B0503020204020204" charset="-122"/>
              <a:ea typeface="微软雅黑" panose="020B0503020204020204" charset="-122"/>
              <a:cs typeface="+mn-ea"/>
              <a:sym typeface="+mn-lt"/>
            </a:endParaRPr>
          </a:p>
          <a:p>
            <a:pPr marL="22860" marR="9525">
              <a:lnSpc>
                <a:spcPct val="130000"/>
              </a:lnSpc>
              <a:spcBef>
                <a:spcPts val="275"/>
              </a:spcBef>
              <a:spcAft>
                <a:spcPts val="0"/>
              </a:spcAft>
              <a:tabLst>
                <a:tab pos="530225" algn="l"/>
                <a:tab pos="532130" algn="l"/>
              </a:tabLst>
            </a:pPr>
            <a:r>
              <a:rPr lang="zh-CN" altLang="en-US" sz="1600" dirty="0">
                <a:latin typeface="微软雅黑" panose="020B0503020204020204" charset="-122"/>
                <a:ea typeface="微软雅黑" panose="020B0503020204020204" charset="-122"/>
                <a:cs typeface="+mn-ea"/>
                <a:sym typeface="+mn-lt"/>
              </a:rPr>
              <a:t>业务快速闭环：快速处置闭环，最大程度避免发生安全事故</a:t>
            </a:r>
            <a:endParaRPr lang="en-US" altLang="zh-CN" sz="1600" dirty="0">
              <a:latin typeface="微软雅黑" panose="020B0503020204020204" charset="-122"/>
              <a:ea typeface="微软雅黑" panose="020B0503020204020204" charset="-122"/>
              <a:cs typeface="+mn-ea"/>
              <a:sym typeface="+mn-lt"/>
            </a:endParaRPr>
          </a:p>
          <a:p>
            <a:pPr marL="22860" marR="9525">
              <a:lnSpc>
                <a:spcPct val="130000"/>
              </a:lnSpc>
              <a:spcBef>
                <a:spcPts val="275"/>
              </a:spcBef>
              <a:spcAft>
                <a:spcPts val="0"/>
              </a:spcAft>
              <a:tabLst>
                <a:tab pos="530225" algn="l"/>
                <a:tab pos="532130" algn="l"/>
              </a:tabLst>
            </a:pPr>
            <a:r>
              <a:rPr lang="zh-CN" altLang="en-US" sz="1600" dirty="0">
                <a:latin typeface="微软雅黑" panose="020B0503020204020204" charset="-122"/>
                <a:ea typeface="微软雅黑" panose="020B0503020204020204" charset="-122"/>
                <a:cs typeface="+mn-ea"/>
                <a:sym typeface="+mn-lt"/>
              </a:rPr>
              <a:t>降本增效：通过智能化分析手段，结合危险源处理机制，技防大力辅助人防，降低处理时间成本，高效处理最大程度保障工地施工安全，意味着带来更多的经济效益。</a:t>
            </a:r>
            <a:endParaRPr sz="1600" dirty="0"/>
          </a:p>
        </p:txBody>
      </p:sp>
      <p:sp>
        <p:nvSpPr>
          <p:cNvPr id="10" name="矩形 9"/>
          <p:cNvSpPr/>
          <p:nvPr/>
        </p:nvSpPr>
        <p:spPr>
          <a:xfrm>
            <a:off x="812801" y="1650605"/>
            <a:ext cx="10041350" cy="189884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1" name="图片 10"/>
          <p:cNvPicPr>
            <a:picLocks noChangeAspect="1"/>
          </p:cNvPicPr>
          <p:nvPr/>
        </p:nvPicPr>
        <p:blipFill>
          <a:blip r:embed="rId7"/>
          <a:stretch>
            <a:fillRect/>
          </a:stretch>
        </p:blipFill>
        <p:spPr>
          <a:xfrm>
            <a:off x="1644964" y="3609188"/>
            <a:ext cx="8486391" cy="2963720"/>
          </a:xfrm>
          <a:prstGeom prst="rect">
            <a:avLst/>
          </a:prstGeom>
        </p:spPr>
      </p:pic>
      <p:sp>
        <p:nvSpPr>
          <p:cNvPr id="12" name="文本框 9"/>
          <p:cNvSpPr txBox="1"/>
          <p:nvPr/>
        </p:nvSpPr>
        <p:spPr>
          <a:xfrm>
            <a:off x="1165800" y="3635439"/>
            <a:ext cx="400110" cy="2911218"/>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安全管理流程优化</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3.8 </a:t>
            </a:r>
            <a:r>
              <a:rPr lang="zh-CN" altLang="en-US" sz="1865" b="1" dirty="0">
                <a:solidFill>
                  <a:schemeClr val="tx1">
                    <a:lumMod val="65000"/>
                    <a:lumOff val="35000"/>
                  </a:schemeClr>
                </a:solidFill>
                <a:latin typeface="微软雅黑" panose="020B0503020204020204" charset="-122"/>
                <a:ea typeface="微软雅黑" panose="020B0503020204020204" charset="-122"/>
              </a:rPr>
              <a:t>危大工程管理</a:t>
            </a:r>
          </a:p>
        </p:txBody>
      </p:sp>
      <p:sp>
        <p:nvSpPr>
          <p:cNvPr id="17" name="文本框 16"/>
          <p:cNvSpPr txBox="1"/>
          <p:nvPr>
            <p:custDataLst>
              <p:tags r:id="rId2"/>
            </p:custDataLst>
          </p:nvPr>
        </p:nvSpPr>
        <p:spPr>
          <a:xfrm>
            <a:off x="857054" y="2028191"/>
            <a:ext cx="2238131" cy="3572510"/>
          </a:xfrm>
          <a:prstGeom prst="rect">
            <a:avLst/>
          </a:prstGeom>
          <a:noFill/>
        </p:spPr>
        <p:txBody>
          <a:bodyPr wrap="square" rtlCol="0">
            <a:noAutofit/>
          </a:bodyPr>
          <a:lstStyle/>
          <a:p>
            <a:pPr indent="457200" fontAlgn="auto">
              <a:lnSpc>
                <a:spcPct val="150000"/>
              </a:lnSpc>
            </a:pPr>
            <a:r>
              <a:rPr lang="zh-CN" altLang="en-US" sz="1600" dirty="0"/>
              <a:t>项目实现危大工程智慧应用管理，主要包括塔机检测系统及吊钩可视化实施检测，卸料平台倾角及载重实时监测、施工升降机人数及运行数据的实时监测、深基坑监测以及高支模监测系统，实时反应平台危大工程运行状况</a:t>
            </a:r>
            <a:r>
              <a:rPr sz="1600" dirty="0"/>
              <a:t>。</a:t>
            </a:r>
          </a:p>
        </p:txBody>
      </p:sp>
      <p:sp>
        <p:nvSpPr>
          <p:cNvPr id="39" name="矩形 38"/>
          <p:cNvSpPr/>
          <p:nvPr/>
        </p:nvSpPr>
        <p:spPr>
          <a:xfrm>
            <a:off x="812801" y="1807845"/>
            <a:ext cx="2238131" cy="4461068"/>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7" name="图片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74949" y="1630238"/>
            <a:ext cx="8347973" cy="4139814"/>
          </a:xfrm>
          <a:prstGeom prst="rect">
            <a:avLst/>
          </a:prstGeom>
        </p:spPr>
      </p:pic>
      <p:sp>
        <p:nvSpPr>
          <p:cNvPr id="4" name="文本框 3"/>
          <p:cNvSpPr txBox="1"/>
          <p:nvPr/>
        </p:nvSpPr>
        <p:spPr>
          <a:xfrm>
            <a:off x="3631223" y="5956437"/>
            <a:ext cx="7894928"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危大工程管理应用点</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90975" y="5115560"/>
            <a:ext cx="3229610" cy="882650"/>
          </a:xfrm>
          <a:prstGeom prst="rect">
            <a:avLst/>
          </a:prstGeom>
        </p:spPr>
      </p:pic>
      <p:pic>
        <p:nvPicPr>
          <p:cNvPr id="29" name="图片 2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90975" y="4168775"/>
            <a:ext cx="3230245" cy="899160"/>
          </a:xfrm>
          <a:prstGeom prst="rect">
            <a:avLst/>
          </a:prstGeom>
        </p:spPr>
      </p:pic>
      <p:pic>
        <p:nvPicPr>
          <p:cNvPr id="16" name="图片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90975" y="3228975"/>
            <a:ext cx="3230245" cy="911225"/>
          </a:xfrm>
          <a:prstGeom prst="rect">
            <a:avLst/>
          </a:prstGeom>
        </p:spPr>
      </p:pic>
      <p:pic>
        <p:nvPicPr>
          <p:cNvPr id="15" name="图片 1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7875" y="4685665"/>
            <a:ext cx="3027680" cy="1313815"/>
          </a:xfrm>
          <a:prstGeom prst="rect">
            <a:avLst/>
          </a:prstGeom>
        </p:spPr>
      </p:pic>
      <p:pic>
        <p:nvPicPr>
          <p:cNvPr id="14" name="图片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89305" y="3228975"/>
            <a:ext cx="3016885" cy="1351915"/>
          </a:xfrm>
          <a:prstGeom prst="rect">
            <a:avLst/>
          </a:prstGeom>
        </p:spPr>
      </p:pic>
      <p:pic>
        <p:nvPicPr>
          <p:cNvPr id="6" name="图片 5"/>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631430" y="4547870"/>
            <a:ext cx="3601085" cy="145161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11"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12"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 name="直接连接符 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3.9 </a:t>
            </a:r>
            <a:r>
              <a:rPr sz="1865" b="1" dirty="0">
                <a:solidFill>
                  <a:schemeClr val="tx1">
                    <a:lumMod val="65000"/>
                    <a:lumOff val="35000"/>
                  </a:schemeClr>
                </a:solidFill>
                <a:latin typeface="微软雅黑" panose="020B0503020204020204" charset="-122"/>
                <a:ea typeface="微软雅黑" panose="020B0503020204020204" charset="-122"/>
              </a:rPr>
              <a:t>塔机吊钩视频系统</a:t>
            </a:r>
            <a:endParaRPr lang="zh-CN" sz="1865" b="1" dirty="0">
              <a:solidFill>
                <a:schemeClr val="tx1">
                  <a:lumMod val="65000"/>
                  <a:lumOff val="35000"/>
                </a:schemeClr>
              </a:solidFill>
              <a:latin typeface="微软雅黑" panose="020B0503020204020204" charset="-122"/>
              <a:ea typeface="微软雅黑" panose="020B0503020204020204" charset="-122"/>
            </a:endParaRPr>
          </a:p>
        </p:txBody>
      </p:sp>
      <p:sp>
        <p:nvSpPr>
          <p:cNvPr id="10" name="文本框 9"/>
          <p:cNvSpPr txBox="1"/>
          <p:nvPr>
            <p:custDataLst>
              <p:tags r:id="rId2"/>
            </p:custDataLst>
          </p:nvPr>
        </p:nvSpPr>
        <p:spPr>
          <a:xfrm>
            <a:off x="962025" y="1878722"/>
            <a:ext cx="10101580" cy="1106170"/>
          </a:xfrm>
          <a:prstGeom prst="rect">
            <a:avLst/>
          </a:prstGeom>
          <a:noFill/>
        </p:spPr>
        <p:txBody>
          <a:bodyPr wrap="square" rtlCol="0">
            <a:noAutofit/>
          </a:bodyPr>
          <a:lstStyle/>
          <a:p>
            <a:pPr indent="457200" fontAlgn="auto">
              <a:lnSpc>
                <a:spcPct val="150000"/>
              </a:lnSpc>
            </a:pPr>
            <a:r>
              <a:rPr sz="1600" dirty="0"/>
              <a:t>塔机智能安全服务系统是独立不属于塔机上的安全监测监控系统，其在塔机防超载、特种作业人员管理、塔机群塔作业时的防碰撞、塔机每日作业统计等方面的应用，为降低安全生产事故发生，最大限度杜绝人员伤亡发挥着重要的作用。</a:t>
            </a:r>
          </a:p>
        </p:txBody>
      </p:sp>
      <p:sp>
        <p:nvSpPr>
          <p:cNvPr id="11" name="矩形 10"/>
          <p:cNvSpPr/>
          <p:nvPr/>
        </p:nvSpPr>
        <p:spPr>
          <a:xfrm>
            <a:off x="812800" y="1807846"/>
            <a:ext cx="10419715" cy="1316408"/>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 name="文本框 2"/>
          <p:cNvSpPr txBox="1"/>
          <p:nvPr/>
        </p:nvSpPr>
        <p:spPr>
          <a:xfrm>
            <a:off x="812799" y="6133404"/>
            <a:ext cx="6408173"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塔机功效分析</a:t>
            </a:r>
          </a:p>
        </p:txBody>
      </p:sp>
      <p:sp>
        <p:nvSpPr>
          <p:cNvPr id="23" name="文本框 22"/>
          <p:cNvSpPr txBox="1"/>
          <p:nvPr/>
        </p:nvSpPr>
        <p:spPr>
          <a:xfrm>
            <a:off x="7325407" y="6140144"/>
            <a:ext cx="3907108"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塔机监测系统</a:t>
            </a:r>
          </a:p>
        </p:txBody>
      </p:sp>
      <p:pic>
        <p:nvPicPr>
          <p:cNvPr id="4" name="图片 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7585710" y="3124200"/>
            <a:ext cx="3646805" cy="142621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660751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施工管理</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4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8" name="图片 7"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9" name="图片 8"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 name="直接连接符 1"/>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3.10 </a:t>
            </a:r>
            <a:r>
              <a:rPr lang="zh-CN" sz="1865" b="1" dirty="0">
                <a:solidFill>
                  <a:schemeClr val="tx1">
                    <a:lumMod val="65000"/>
                    <a:lumOff val="35000"/>
                  </a:schemeClr>
                </a:solidFill>
                <a:latin typeface="微软雅黑" panose="020B0503020204020204" charset="-122"/>
                <a:ea typeface="微软雅黑" panose="020B0503020204020204" charset="-122"/>
              </a:rPr>
              <a:t>升降机监测系统</a:t>
            </a:r>
          </a:p>
        </p:txBody>
      </p:sp>
      <p:sp>
        <p:nvSpPr>
          <p:cNvPr id="10" name="文本框 9"/>
          <p:cNvSpPr txBox="1"/>
          <p:nvPr>
            <p:custDataLst>
              <p:tags r:id="rId2"/>
            </p:custDataLst>
          </p:nvPr>
        </p:nvSpPr>
        <p:spPr>
          <a:xfrm>
            <a:off x="962025" y="1878722"/>
            <a:ext cx="10101580" cy="1106170"/>
          </a:xfrm>
          <a:prstGeom prst="rect">
            <a:avLst/>
          </a:prstGeom>
          <a:noFill/>
        </p:spPr>
        <p:txBody>
          <a:bodyPr wrap="square" rtlCol="0">
            <a:noAutofit/>
          </a:bodyPr>
          <a:lstStyle/>
          <a:p>
            <a:pPr indent="457200" fontAlgn="auto">
              <a:lnSpc>
                <a:spcPct val="150000"/>
              </a:lnSpc>
            </a:pPr>
            <a:r>
              <a:rPr lang="zh-CN" altLang="en-US" sz="1600" dirty="0"/>
              <a:t>施工升降机安全检测仪安装在升降机吊笼内</a:t>
            </a:r>
            <a:r>
              <a:rPr lang="en-US" altLang="zh-CN" sz="1600" dirty="0"/>
              <a:t>,</a:t>
            </a:r>
            <a:r>
              <a:rPr lang="zh-CN" altLang="en-US" sz="1600" dirty="0"/>
              <a:t>该设备运用物联网技术</a:t>
            </a:r>
            <a:r>
              <a:rPr lang="en-US" altLang="zh-CN" sz="1600" dirty="0"/>
              <a:t>,</a:t>
            </a:r>
            <a:r>
              <a:rPr lang="zh-CN" altLang="en-US" sz="1600" dirty="0"/>
              <a:t>通过传感器实时监控升降机运行</a:t>
            </a:r>
            <a:r>
              <a:rPr lang="en-US" altLang="zh-CN" sz="1600" dirty="0"/>
              <a:t>:</a:t>
            </a:r>
            <a:r>
              <a:rPr lang="zh-CN" altLang="en-US" sz="1600" dirty="0"/>
              <a:t>检测升降机的载重</a:t>
            </a:r>
            <a:r>
              <a:rPr lang="en-US" altLang="zh-CN" sz="1600" dirty="0"/>
              <a:t>,</a:t>
            </a:r>
            <a:r>
              <a:rPr lang="zh-CN" altLang="en-US" sz="1600" dirty="0"/>
              <a:t>驾驶员身份识别</a:t>
            </a:r>
            <a:r>
              <a:rPr lang="en-US" altLang="zh-CN" sz="1600" dirty="0"/>
              <a:t>,</a:t>
            </a:r>
            <a:r>
              <a:rPr lang="zh-CN" altLang="en-US" sz="1600" dirty="0"/>
              <a:t>笼内人数识别</a:t>
            </a:r>
            <a:r>
              <a:rPr lang="en-US" altLang="zh-CN" sz="1600" dirty="0"/>
              <a:t>,</a:t>
            </a:r>
            <a:r>
              <a:rPr lang="zh-CN" altLang="en-US" sz="1600" dirty="0"/>
              <a:t>升降机实时高度</a:t>
            </a:r>
            <a:r>
              <a:rPr lang="en-US" altLang="zh-CN" sz="1600" dirty="0"/>
              <a:t>,</a:t>
            </a:r>
            <a:r>
              <a:rPr lang="zh-CN" altLang="en-US" sz="1600" dirty="0"/>
              <a:t>运行速度</a:t>
            </a:r>
            <a:r>
              <a:rPr lang="en-US" altLang="zh-CN" sz="1600" dirty="0"/>
              <a:t>,</a:t>
            </a:r>
            <a:r>
              <a:rPr lang="zh-CN" altLang="en-US" sz="1600" dirty="0"/>
              <a:t>门锁状态</a:t>
            </a:r>
            <a:r>
              <a:rPr lang="en-US" altLang="zh-CN" sz="1600" dirty="0"/>
              <a:t>,</a:t>
            </a:r>
            <a:r>
              <a:rPr lang="zh-CN" altLang="en-US" sz="1600" dirty="0"/>
              <a:t>倾斜度</a:t>
            </a:r>
            <a:r>
              <a:rPr lang="en-US" altLang="zh-CN" sz="1600" dirty="0"/>
              <a:t>,</a:t>
            </a:r>
            <a:r>
              <a:rPr lang="zh-CN" altLang="en-US" sz="1600" dirty="0"/>
              <a:t>并通过</a:t>
            </a:r>
            <a:r>
              <a:rPr lang="en-US" altLang="zh-CN" sz="1600" dirty="0"/>
              <a:t>4G</a:t>
            </a:r>
            <a:r>
              <a:rPr lang="zh-CN" altLang="en-US" sz="1600" dirty="0"/>
              <a:t>模块实时将数据上传到远程监控中心</a:t>
            </a:r>
            <a:r>
              <a:rPr lang="en-US" altLang="zh-CN" sz="1600" dirty="0"/>
              <a:t>,</a:t>
            </a:r>
            <a:r>
              <a:rPr lang="zh-CN" altLang="en-US" sz="1600" dirty="0"/>
              <a:t>实现远程监管</a:t>
            </a:r>
            <a:r>
              <a:rPr lang="en-US" altLang="zh-CN" sz="1600" dirty="0"/>
              <a:t>,</a:t>
            </a:r>
            <a:r>
              <a:rPr lang="zh-CN" altLang="en-US" sz="1600" dirty="0"/>
              <a:t>全方位保障作业安全及施工效率。</a:t>
            </a:r>
          </a:p>
          <a:p>
            <a:pPr indent="457200" fontAlgn="auto">
              <a:lnSpc>
                <a:spcPct val="150000"/>
              </a:lnSpc>
            </a:pPr>
            <a:endParaRPr lang="zh-CN" altLang="en-US" sz="1600" dirty="0"/>
          </a:p>
        </p:txBody>
      </p:sp>
      <p:sp>
        <p:nvSpPr>
          <p:cNvPr id="11" name="矩形 10"/>
          <p:cNvSpPr/>
          <p:nvPr/>
        </p:nvSpPr>
        <p:spPr>
          <a:xfrm>
            <a:off x="812800" y="1807846"/>
            <a:ext cx="10419715" cy="1316408"/>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4" name="图片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51115" y="3238500"/>
            <a:ext cx="3587115" cy="1692275"/>
          </a:xfrm>
          <a:prstGeom prst="rect">
            <a:avLst/>
          </a:prstGeom>
        </p:spPr>
      </p:pic>
      <p:sp>
        <p:nvSpPr>
          <p:cNvPr id="13" name="文本框 12"/>
          <p:cNvSpPr txBox="1"/>
          <p:nvPr/>
        </p:nvSpPr>
        <p:spPr>
          <a:xfrm>
            <a:off x="812799" y="6133404"/>
            <a:ext cx="6408173" cy="307777"/>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塔机功效分析</a:t>
            </a:r>
          </a:p>
        </p:txBody>
      </p:sp>
      <p:sp>
        <p:nvSpPr>
          <p:cNvPr id="23" name="文本框 22"/>
          <p:cNvSpPr txBox="1"/>
          <p:nvPr/>
        </p:nvSpPr>
        <p:spPr>
          <a:xfrm>
            <a:off x="7325360" y="6140450"/>
            <a:ext cx="391795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塔机监测系统</a:t>
            </a:r>
          </a:p>
        </p:txBody>
      </p:sp>
      <p:pic>
        <p:nvPicPr>
          <p:cNvPr id="14" name="图片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67015" y="4482465"/>
            <a:ext cx="1602105" cy="1553845"/>
          </a:xfrm>
          <a:prstGeom prst="rect">
            <a:avLst/>
          </a:prstGeom>
        </p:spPr>
      </p:pic>
      <p:pic>
        <p:nvPicPr>
          <p:cNvPr id="15" name="图片 1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41560" y="4612640"/>
            <a:ext cx="1301750" cy="1256030"/>
          </a:xfrm>
          <a:prstGeom prst="rect">
            <a:avLst/>
          </a:prstGeom>
        </p:spPr>
      </p:pic>
      <p:pic>
        <p:nvPicPr>
          <p:cNvPr id="18" name="图片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2800" y="3284855"/>
            <a:ext cx="3102610" cy="1855470"/>
          </a:xfrm>
          <a:prstGeom prst="rect">
            <a:avLst/>
          </a:prstGeom>
        </p:spPr>
      </p:pic>
      <p:pic>
        <p:nvPicPr>
          <p:cNvPr id="19" name="图片 18"/>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344035" y="3282950"/>
            <a:ext cx="2877820" cy="2762250"/>
          </a:xfrm>
          <a:prstGeom prst="rect">
            <a:avLst/>
          </a:prstGeom>
        </p:spPr>
      </p:pic>
      <p:pic>
        <p:nvPicPr>
          <p:cNvPr id="20" name="图片 19"/>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2800" y="5216525"/>
            <a:ext cx="3102610" cy="81978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550"/>
          <p:cNvSpPr/>
          <p:nvPr/>
        </p:nvSpPr>
        <p:spPr>
          <a:xfrm>
            <a:off x="5535425" y="3149367"/>
            <a:ext cx="3173473" cy="5592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zh-CN" altLang="en-US"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技术</a:t>
            </a:r>
            <a:r>
              <a:rPr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质量标准化</a:t>
            </a:r>
            <a:endParaRPr sz="3200" dirty="0">
              <a:latin typeface="微软雅黑" panose="020B0503020204020204" charset="-122"/>
              <a:ea typeface="微软雅黑" panose="020B0503020204020204" charset="-122"/>
              <a:cs typeface="微软雅黑" panose="020B0503020204020204" charset="-122"/>
            </a:endParaRPr>
          </a:p>
        </p:txBody>
      </p:sp>
      <p:pic>
        <p:nvPicPr>
          <p:cNvPr id="7" name="picture 32"/>
          <p:cNvPicPr>
            <a:picLocks noChangeAspect="1"/>
          </p:cNvPicPr>
          <p:nvPr/>
        </p:nvPicPr>
        <p:blipFill>
          <a:blip r:embed="rId6"/>
          <a:stretch>
            <a:fillRect/>
          </a:stretch>
        </p:blipFill>
        <p:spPr>
          <a:xfrm>
            <a:off x="4834813" y="2795273"/>
            <a:ext cx="19050" cy="1276349"/>
          </a:xfrm>
          <a:prstGeom prst="rect">
            <a:avLst/>
          </a:prstGeom>
        </p:spPr>
      </p:pic>
      <p:sp>
        <p:nvSpPr>
          <p:cNvPr id="9" name="椭圆 8"/>
          <p:cNvSpPr/>
          <p:nvPr>
            <p:custDataLst>
              <p:tags r:id="rId1"/>
            </p:custDataLst>
          </p:nvPr>
        </p:nvSpPr>
        <p:spPr>
          <a:xfrm>
            <a:off x="3145244" y="2795273"/>
            <a:ext cx="1283419" cy="1283421"/>
          </a:xfrm>
          <a:prstGeom prst="ellipse">
            <a:avLst/>
          </a:prstGeom>
          <a:gradFill flip="none" rotWithShape="1">
            <a:gsLst>
              <a:gs pos="0">
                <a:srgbClr val="5B9BD5">
                  <a:lumMod val="50000"/>
                </a:srgbClr>
              </a:gs>
              <a:gs pos="47000">
                <a:srgbClr val="5B9BD5">
                  <a:lumMod val="75000"/>
                </a:srgbClr>
              </a:gs>
              <a:gs pos="100000">
                <a:srgbClr val="00B0F0"/>
              </a:gs>
            </a:gsLst>
            <a:lin ang="18000000" scaled="0"/>
            <a:tileRect/>
          </a:gradFill>
          <a:ln w="12700" cap="flat" cmpd="sng" algn="ctr">
            <a:noFill/>
            <a:prstDash val="solid"/>
            <a:miter lim="800000"/>
          </a:ln>
          <a:effectLst>
            <a:outerShdw blurRad="685800" dist="571500" dir="8100000" sx="79000" sy="79000" algn="r" rotWithShape="0">
              <a:prstClr val="black">
                <a:alpha val="7000"/>
              </a:prst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cs typeface="+mn-ea"/>
              <a:sym typeface="+mn-lt"/>
            </a:endParaRPr>
          </a:p>
        </p:txBody>
      </p:sp>
      <p:sp>
        <p:nvSpPr>
          <p:cNvPr id="10" name="矩形 9"/>
          <p:cNvSpPr>
            <a:spLocks noChangeArrowheads="1"/>
          </p:cNvSpPr>
          <p:nvPr>
            <p:custDataLst>
              <p:tags r:id="rId2"/>
            </p:custDataLst>
          </p:nvPr>
        </p:nvSpPr>
        <p:spPr bwMode="auto">
          <a:xfrm>
            <a:off x="3489352" y="3123865"/>
            <a:ext cx="59501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B0604020202020204" pitchFamily="34" charset="0"/>
              <a:buNone/>
              <a:defRPr/>
            </a:pPr>
            <a:r>
              <a:rPr lang="zh-CN" altLang="en-US" kern="0" dirty="0">
                <a:solidFill>
                  <a:prstClr val="white"/>
                </a:solidFill>
                <a:latin typeface="+mn-lt"/>
                <a:ea typeface="+mn-ea"/>
                <a:cs typeface="+mn-ea"/>
                <a:sym typeface="+mn-lt"/>
              </a:rPr>
              <a:t>四</a:t>
            </a:r>
            <a:endParaRPr kumimoji="0" lang="zh-CN" altLang="en-US" b="0" i="0" u="none" strike="noStrike" kern="0" cap="none" spc="0" normalizeH="0" baseline="0" noProof="0" dirty="0">
              <a:ln>
                <a:noFill/>
              </a:ln>
              <a:solidFill>
                <a:prstClr val="white"/>
              </a:solidFill>
              <a:effectLst/>
              <a:uLnTx/>
              <a:uFillTx/>
              <a:latin typeface="+mn-lt"/>
              <a:ea typeface="+mn-ea"/>
              <a:cs typeface="+mn-ea"/>
              <a:sym typeface="+mn-lt"/>
            </a:endParaRPr>
          </a:p>
        </p:txBody>
      </p:sp>
      <p:pic>
        <p:nvPicPr>
          <p:cNvPr id="14" name="图片 13" descr="Z:/顾丽强/2025项目/无锡五冶洛社项目/ppt/1.png1"/>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323185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安全文明</a:t>
            </a:r>
          </a:p>
          <a:p>
            <a:pPr algn="ctr"/>
            <a:r>
              <a:rPr lang="zh-CN" altLang="en-US" sz="1600" b="1" dirty="0">
                <a:solidFill>
                  <a:schemeClr val="bg1">
                    <a:lumMod val="50000"/>
                  </a:schemeClr>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6" name="textbox 550"/>
          <p:cNvSpPr/>
          <p:nvPr/>
        </p:nvSpPr>
        <p:spPr>
          <a:xfrm>
            <a:off x="5535425" y="3149367"/>
            <a:ext cx="3173473" cy="5592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zh-CN" altLang="en-US"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工程概况介绍</a:t>
            </a:r>
            <a:endParaRPr sz="3200" dirty="0">
              <a:latin typeface="微软雅黑" panose="020B0503020204020204" charset="-122"/>
              <a:ea typeface="微软雅黑" panose="020B0503020204020204" charset="-122"/>
              <a:cs typeface="微软雅黑" panose="020B0503020204020204" charset="-122"/>
            </a:endParaRPr>
          </a:p>
        </p:txBody>
      </p:sp>
      <p:pic>
        <p:nvPicPr>
          <p:cNvPr id="7" name="picture 32"/>
          <p:cNvPicPr>
            <a:picLocks noChangeAspect="1"/>
          </p:cNvPicPr>
          <p:nvPr/>
        </p:nvPicPr>
        <p:blipFill>
          <a:blip r:embed="rId6"/>
          <a:stretch>
            <a:fillRect/>
          </a:stretch>
        </p:blipFill>
        <p:spPr>
          <a:xfrm>
            <a:off x="4834813" y="2795273"/>
            <a:ext cx="19050" cy="1276349"/>
          </a:xfrm>
          <a:prstGeom prst="rect">
            <a:avLst/>
          </a:prstGeom>
        </p:spPr>
      </p:pic>
      <p:sp>
        <p:nvSpPr>
          <p:cNvPr id="8" name="椭圆 7"/>
          <p:cNvSpPr/>
          <p:nvPr>
            <p:custDataLst>
              <p:tags r:id="rId1"/>
            </p:custDataLst>
          </p:nvPr>
        </p:nvSpPr>
        <p:spPr>
          <a:xfrm>
            <a:off x="3145244" y="2795273"/>
            <a:ext cx="1283419" cy="1283421"/>
          </a:xfrm>
          <a:prstGeom prst="ellipse">
            <a:avLst/>
          </a:prstGeom>
          <a:gradFill flip="none" rotWithShape="1">
            <a:gsLst>
              <a:gs pos="0">
                <a:srgbClr val="5B9BD5">
                  <a:lumMod val="50000"/>
                </a:srgbClr>
              </a:gs>
              <a:gs pos="47000">
                <a:srgbClr val="5B9BD5">
                  <a:lumMod val="75000"/>
                </a:srgbClr>
              </a:gs>
              <a:gs pos="100000">
                <a:srgbClr val="00B0F0"/>
              </a:gs>
            </a:gsLst>
            <a:lin ang="18000000" scaled="0"/>
            <a:tileRect/>
          </a:gradFill>
          <a:ln w="12700" cap="flat" cmpd="sng" algn="ctr">
            <a:noFill/>
            <a:prstDash val="solid"/>
            <a:miter lim="800000"/>
          </a:ln>
          <a:effectLst>
            <a:outerShdw blurRad="685800" dist="571500" dir="8100000" sx="79000" sy="79000" algn="r" rotWithShape="0">
              <a:prstClr val="black">
                <a:alpha val="7000"/>
              </a:prst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cs typeface="+mn-ea"/>
              <a:sym typeface="+mn-lt"/>
            </a:endParaRPr>
          </a:p>
        </p:txBody>
      </p:sp>
      <p:sp>
        <p:nvSpPr>
          <p:cNvPr id="9" name="矩形 8"/>
          <p:cNvSpPr>
            <a:spLocks noChangeArrowheads="1"/>
          </p:cNvSpPr>
          <p:nvPr>
            <p:custDataLst>
              <p:tags r:id="rId2"/>
            </p:custDataLst>
          </p:nvPr>
        </p:nvSpPr>
        <p:spPr bwMode="auto">
          <a:xfrm>
            <a:off x="3489353" y="3123865"/>
            <a:ext cx="59501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b="0" i="0" u="none" strike="noStrike" kern="0" cap="none" spc="0" normalizeH="0" baseline="0" noProof="0" dirty="0">
                <a:ln>
                  <a:noFill/>
                </a:ln>
                <a:solidFill>
                  <a:prstClr val="white"/>
                </a:solidFill>
                <a:effectLst/>
                <a:uLnTx/>
                <a:uFillTx/>
                <a:latin typeface="+mn-lt"/>
                <a:ea typeface="+mn-ea"/>
                <a:cs typeface="+mn-ea"/>
                <a:sym typeface="+mn-lt"/>
              </a:rPr>
              <a:t>一</a:t>
            </a:r>
          </a:p>
        </p:txBody>
      </p:sp>
      <p:pic>
        <p:nvPicPr>
          <p:cNvPr id="10" name="图片 9" descr="Z:/顾丽强/2025项目/无锡五冶洛社项目/ppt/1.png1"/>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2" name="图片 11"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现场检查7"/>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6786880" y="1464310"/>
            <a:ext cx="4337685" cy="207518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pic>
        <p:nvPicPr>
          <p:cNvPr id="4" name="图片 3" descr="Z:/顾丽强/2025项目/无锡五冶洛社项目/ppt/8.jpg8"/>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6786880" y="3962400"/>
            <a:ext cx="4358640" cy="1896110"/>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4.1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精细质量管控</a:t>
            </a:r>
            <a:endParaRPr lang="zh-CN" sz="1865" b="1"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23" name="文本框 22"/>
          <p:cNvSpPr txBox="1"/>
          <p:nvPr>
            <p:custDataLst>
              <p:tags r:id="rId2"/>
            </p:custDataLst>
          </p:nvPr>
        </p:nvSpPr>
        <p:spPr>
          <a:xfrm>
            <a:off x="930276" y="2132965"/>
            <a:ext cx="5048250" cy="3534410"/>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sym typeface="+mn-ea"/>
              </a:rPr>
              <a:t>科学技术质量部</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技术中心</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对项目实体质量和原材料进行抽检，检测技术参数主要包括现场混凝土强度、截面尺寸、钢筋保护层厚度、垂直度、楼板厚度，各项检测指标结果均符合设计文件及规范要求。</a:t>
            </a:r>
            <a:endParaRPr lang="zh-CN" altLang="en-US"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sym typeface="+mn-ea"/>
              </a:rPr>
              <a:t>成立实测实量专项小组，对已完实体工程进行跟踪检测，实时掌控现场实体质量情况，发现问题及时拟定措施并解决，</a:t>
            </a:r>
            <a:r>
              <a:rPr lang="en-US" altLang="zh-CN" sz="1600" dirty="0">
                <a:latin typeface="微软雅黑" panose="020B0503020204020204" charset="-122"/>
                <a:ea typeface="微软雅黑" panose="020B0503020204020204" charset="-122"/>
                <a:cs typeface="微软雅黑" panose="020B0503020204020204" charset="-122"/>
                <a:sym typeface="+mn-ea"/>
              </a:rPr>
              <a:t>2</a:t>
            </a:r>
            <a:r>
              <a:rPr lang="zh-CN" altLang="en-US" sz="1600" dirty="0">
                <a:latin typeface="微软雅黑" panose="020B0503020204020204" charset="-122"/>
                <a:ea typeface="微软雅黑" panose="020B0503020204020204" charset="-122"/>
                <a:cs typeface="微软雅黑" panose="020B0503020204020204" charset="-122"/>
                <a:sym typeface="+mn-ea"/>
              </a:rPr>
              <a:t>）要求作业人员实名制登记产品。</a:t>
            </a:r>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6" name="矩形 5"/>
          <p:cNvSpPr/>
          <p:nvPr/>
        </p:nvSpPr>
        <p:spPr>
          <a:xfrm>
            <a:off x="812800" y="1807845"/>
            <a:ext cx="5283200" cy="440690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文本框 7"/>
          <p:cNvSpPr txBox="1"/>
          <p:nvPr>
            <p:custDataLst>
              <p:tags r:id="rId3"/>
            </p:custDataLst>
          </p:nvPr>
        </p:nvSpPr>
        <p:spPr>
          <a:xfrm>
            <a:off x="6786880" y="3576320"/>
            <a:ext cx="4337685" cy="318770"/>
          </a:xfrm>
          <a:prstGeom prst="rect">
            <a:avLst/>
          </a:prstGeom>
          <a:solidFill>
            <a:srgbClr val="00B0F0"/>
          </a:solidFill>
        </p:spPr>
        <p:txBody>
          <a:bodyPr wrap="square" rtlCol="0">
            <a:noAutofit/>
          </a:bodyPr>
          <a:lstStyle/>
          <a:p>
            <a:pPr algn="ctr"/>
            <a:r>
              <a:rPr lang="zh-CN" altLang="en-US" sz="1400" dirty="0">
                <a:solidFill>
                  <a:schemeClr val="bg1"/>
                </a:solidFill>
                <a:latin typeface="微软雅黑" panose="020B0503020204020204" charset="-122"/>
                <a:ea typeface="微软雅黑" panose="020B0503020204020204" charset="-122"/>
              </a:rPr>
              <a:t>现场抽检</a:t>
            </a:r>
          </a:p>
        </p:txBody>
      </p:sp>
      <p:sp>
        <p:nvSpPr>
          <p:cNvPr id="32" name="文本框 31"/>
          <p:cNvSpPr txBox="1"/>
          <p:nvPr>
            <p:custDataLst>
              <p:tags r:id="rId4"/>
            </p:custDataLst>
          </p:nvPr>
        </p:nvSpPr>
        <p:spPr>
          <a:xfrm>
            <a:off x="6786880" y="5932170"/>
            <a:ext cx="4358005" cy="318770"/>
          </a:xfrm>
          <a:prstGeom prst="rect">
            <a:avLst/>
          </a:prstGeom>
          <a:solidFill>
            <a:srgbClr val="00B0F0"/>
          </a:solidFill>
        </p:spPr>
        <p:txBody>
          <a:bodyPr wrap="square" rtlCol="0">
            <a:noAutofit/>
          </a:bodyPr>
          <a:lstStyle/>
          <a:p>
            <a:pPr algn="ctr"/>
            <a:r>
              <a:rPr lang="zh-CN" altLang="en-US" sz="1400" dirty="0">
                <a:solidFill>
                  <a:schemeClr val="bg1"/>
                </a:solidFill>
                <a:latin typeface="微软雅黑" panose="020B0503020204020204" charset="-122"/>
                <a:ea typeface="微软雅黑" panose="020B0503020204020204" charset="-122"/>
              </a:rPr>
              <a:t>项目高质量发展检查及实体检测反馈会</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6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62745" y="1807845"/>
            <a:ext cx="2599690" cy="2029460"/>
          </a:xfrm>
          <a:prstGeom prst="rect">
            <a:avLst/>
          </a:prstGeom>
        </p:spPr>
      </p:pic>
      <p:pic>
        <p:nvPicPr>
          <p:cNvPr id="10" name="图片 9"/>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214485" y="3985895"/>
            <a:ext cx="2647950" cy="1986280"/>
          </a:xfrm>
          <a:prstGeom prst="rect">
            <a:avLst/>
          </a:prstGeom>
        </p:spPr>
      </p:pic>
      <p:pic>
        <p:nvPicPr>
          <p:cNvPr id="7" name="图片 6" descr="2025_12_17_14_18_IMG_255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67475" y="1807845"/>
            <a:ext cx="2647315" cy="202946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4.2 </a:t>
            </a:r>
            <a:r>
              <a:rPr lang="zh-CN" sz="1865" b="1" dirty="0">
                <a:solidFill>
                  <a:schemeClr val="tx1">
                    <a:lumMod val="65000"/>
                    <a:lumOff val="35000"/>
                  </a:schemeClr>
                </a:solidFill>
                <a:latin typeface="微软雅黑" panose="020B0503020204020204" charset="-122"/>
                <a:ea typeface="微软雅黑" panose="020B0503020204020204" charset="-122"/>
                <a:sym typeface="+mn-ea"/>
              </a:rPr>
              <a:t>样板</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引路</a:t>
            </a:r>
            <a:endParaRPr lang="zh-CN" sz="1865" b="1" dirty="0">
              <a:solidFill>
                <a:schemeClr val="tx1">
                  <a:lumMod val="65000"/>
                  <a:lumOff val="35000"/>
                </a:schemeClr>
              </a:solidFill>
              <a:latin typeface="微软雅黑" panose="020B0503020204020204" charset="-122"/>
              <a:ea typeface="微软雅黑" panose="020B0503020204020204" charset="-122"/>
              <a:sym typeface="+mn-ea"/>
            </a:endParaRPr>
          </a:p>
        </p:txBody>
      </p:sp>
      <p:sp>
        <p:nvSpPr>
          <p:cNvPr id="23" name="文本框 22"/>
          <p:cNvSpPr txBox="1"/>
          <p:nvPr>
            <p:custDataLst>
              <p:tags r:id="rId2"/>
            </p:custDataLst>
          </p:nvPr>
        </p:nvSpPr>
        <p:spPr>
          <a:xfrm>
            <a:off x="930276" y="1980565"/>
            <a:ext cx="5048250" cy="3534410"/>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样板引路方案是一种在建筑施工中推广标准化、规范化施工方法的管理策略。项目推行样板引路制度，从而</a:t>
            </a:r>
            <a:r>
              <a:rPr lang="zh-CN" altLang="en-US" sz="1600" dirty="0">
                <a:latin typeface="微软雅黑" panose="020B0503020204020204" charset="-122"/>
                <a:ea typeface="微软雅黑" panose="020B0503020204020204" charset="-122"/>
                <a:cs typeface="微软雅黑" panose="020B0503020204020204" charset="-122"/>
                <a:sym typeface="+mn-ea"/>
              </a:rPr>
              <a:t>提高整个施工过程的质量和效率，</a:t>
            </a:r>
            <a:r>
              <a:rPr lang="zh-CN" altLang="en-US" sz="1600" dirty="0">
                <a:latin typeface="微软雅黑" panose="020B0503020204020204" charset="-122"/>
                <a:ea typeface="微软雅黑" panose="020B0503020204020204" charset="-122"/>
                <a:cs typeface="微软雅黑" panose="020B0503020204020204" charset="-122"/>
              </a:rPr>
              <a:t>每道工序的首件严格控制施工过程，经建设、监理、施工验收，验收合格后作为整道工序的样板。</a:t>
            </a:r>
          </a:p>
          <a:p>
            <a:pPr algn="l" rtl="0" eaLnBrk="0">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      同时在样板展示区设置工序质量样板、材料展示样板、样板房展示，明确后续施工标准，确保施工质量。</a:t>
            </a:r>
          </a:p>
        </p:txBody>
      </p:sp>
      <p:sp>
        <p:nvSpPr>
          <p:cNvPr id="3" name="矩形 2"/>
          <p:cNvSpPr/>
          <p:nvPr/>
        </p:nvSpPr>
        <p:spPr>
          <a:xfrm>
            <a:off x="812801" y="1807845"/>
            <a:ext cx="5283200" cy="4106541"/>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7" name="图片 16" descr="7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460490" y="3988435"/>
            <a:ext cx="2654300" cy="199072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5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09820" y="4286250"/>
            <a:ext cx="3148330" cy="1974850"/>
          </a:xfrm>
          <a:prstGeom prst="rect">
            <a:avLst/>
          </a:prstGeom>
        </p:spPr>
      </p:pic>
      <p:pic>
        <p:nvPicPr>
          <p:cNvPr id="6" name="图片 5" descr="7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16265" y="1870710"/>
            <a:ext cx="3027680" cy="2281555"/>
          </a:xfrm>
          <a:prstGeom prst="rect">
            <a:avLst/>
          </a:prstGeom>
        </p:spPr>
      </p:pic>
      <p:pic>
        <p:nvPicPr>
          <p:cNvPr id="3" name="图片 2" descr="62"/>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912995" y="1868170"/>
            <a:ext cx="3145155" cy="228409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8"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9"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8" name="直接连接符 37"/>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4.3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实测实量</a:t>
            </a:r>
          </a:p>
        </p:txBody>
      </p:sp>
      <p:sp>
        <p:nvSpPr>
          <p:cNvPr id="40" name="文本框 39"/>
          <p:cNvSpPr txBox="1"/>
          <p:nvPr>
            <p:custDataLst>
              <p:tags r:id="rId2"/>
            </p:custDataLst>
          </p:nvPr>
        </p:nvSpPr>
        <p:spPr>
          <a:xfrm>
            <a:off x="719455" y="1908175"/>
            <a:ext cx="3303905" cy="3688715"/>
          </a:xfrm>
          <a:prstGeom prst="rect">
            <a:avLst/>
          </a:prstGeom>
          <a:noFill/>
        </p:spPr>
        <p:txBody>
          <a:bodyPr wrap="square" rtlCol="0">
            <a:noAutofit/>
          </a:bodyPr>
          <a:lstStyle/>
          <a:p>
            <a:pPr indent="457200" rtl="0" eaLnBrk="0" fontAlgn="auto">
              <a:lnSpc>
                <a:spcPct val="170000"/>
              </a:lnSpc>
              <a:spcBef>
                <a:spcPts val="0"/>
              </a:spcBef>
              <a:spcAft>
                <a:spcPts val="0"/>
              </a:spcAft>
            </a:pPr>
            <a:r>
              <a:rPr lang="zh-CN" altLang="en-US" sz="1600" dirty="0">
                <a:latin typeface="微软雅黑" panose="020B0503020204020204" charset="-122"/>
                <a:ea typeface="微软雅黑" panose="020B0503020204020204" charset="-122"/>
                <a:cs typeface="微软雅黑" panose="020B0503020204020204" charset="-122"/>
              </a:rPr>
              <a:t>推行实测实量制度 ， 实时把控现场质量。 为提高现场实体质量 ，通过对工程实体质量实测实量数据及时上墙，对测量数据进行分析，识别质量偏差和潜在问题。及时将测量结果反馈给施工团队，指导施工调整和改进 并制定相应预防整改措施并实施 ，促进工程实体质量持续改良。</a:t>
            </a:r>
          </a:p>
          <a:p>
            <a:pPr indent="457200" fontAlgn="auto">
              <a:lnSpc>
                <a:spcPct val="150000"/>
              </a:lnSpc>
            </a:pPr>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41" name="矩形 40"/>
          <p:cNvSpPr/>
          <p:nvPr/>
        </p:nvSpPr>
        <p:spPr>
          <a:xfrm>
            <a:off x="609600" y="1870710"/>
            <a:ext cx="3648710" cy="439039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pic>
        <p:nvPicPr>
          <p:cNvPr id="8" name="图片 7" descr="63"/>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216265" y="4286250"/>
            <a:ext cx="3027680" cy="19748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4.4 SMW</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工法桩基坑支护</a:t>
            </a:r>
          </a:p>
        </p:txBody>
      </p:sp>
      <p:sp>
        <p:nvSpPr>
          <p:cNvPr id="23" name="文本框 22"/>
          <p:cNvSpPr txBox="1"/>
          <p:nvPr>
            <p:custDataLst>
              <p:tags r:id="rId2"/>
            </p:custDataLst>
          </p:nvPr>
        </p:nvSpPr>
        <p:spPr>
          <a:xfrm>
            <a:off x="930275" y="1675765"/>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项目采用</a:t>
            </a:r>
            <a:r>
              <a:rPr lang="en-US" altLang="zh-CN" sz="1600" dirty="0">
                <a:latin typeface="微软雅黑" panose="020B0503020204020204" charset="-122"/>
                <a:ea typeface="微软雅黑" panose="020B0503020204020204" charset="-122"/>
                <a:cs typeface="微软雅黑" panose="020B0503020204020204" charset="-122"/>
              </a:rPr>
              <a:t>SMW</a:t>
            </a:r>
            <a:r>
              <a:rPr lang="zh-CN" altLang="en-US" sz="1600" dirty="0">
                <a:latin typeface="微软雅黑" panose="020B0503020204020204" charset="-122"/>
                <a:ea typeface="微软雅黑" panose="020B0503020204020204" charset="-122"/>
                <a:cs typeface="微软雅黑" panose="020B0503020204020204" charset="-122"/>
              </a:rPr>
              <a:t>工法桩实施基坑支护，通过三轴搅拌机原位成桩、内插</a:t>
            </a:r>
            <a:r>
              <a:rPr lang="en-US" altLang="zh-CN" sz="1600" dirty="0">
                <a:latin typeface="微软雅黑" panose="020B0503020204020204" charset="-122"/>
                <a:ea typeface="微软雅黑" panose="020B0503020204020204" charset="-122"/>
                <a:cs typeface="微软雅黑" panose="020B0503020204020204" charset="-122"/>
              </a:rPr>
              <a:t>H</a:t>
            </a:r>
            <a:r>
              <a:rPr lang="zh-CN" altLang="en-US" sz="1600" dirty="0">
                <a:latin typeface="微软雅黑" panose="020B0503020204020204" charset="-122"/>
                <a:ea typeface="微软雅黑" panose="020B0503020204020204" charset="-122"/>
                <a:cs typeface="微软雅黑" panose="020B0503020204020204" charset="-122"/>
              </a:rPr>
              <a:t>型钢形成复合围护结构。施工中严格控制桩体垂直度、水泥掺量与搅拌工艺，确保止水帷幕连续可靠；型钢插入前进行定位校正，并采用专用减摩材料处理表面，便于后期回收。该工艺具有支护止水一体化、施工振动小、工期短、型钢可循环使用等综合优势，为深基坑工程提供了安全、经济、绿色的支护解决方案。</a:t>
            </a: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197802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7" name="图片 6" descr="Z:/顾丽强/2025项目/无锡五冶洛社项目/云观摩创新与工艺应用照片/1、SMW工法桩基坑支护/b2ef52bbd9a9f2c0549045671fe21ff4.jpgb2ef52bbd9a9f2c0549045671fe21ff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444625" y="3944620"/>
            <a:ext cx="4292600" cy="2703195"/>
          </a:xfrm>
          <a:prstGeom prst="rect">
            <a:avLst/>
          </a:prstGeom>
        </p:spPr>
      </p:pic>
      <p:pic>
        <p:nvPicPr>
          <p:cNvPr id="8" name="图片 7" descr="Z:/顾丽强/2025项目/无锡五冶洛社项目/云观摩创新与工艺应用照片/1、SMW工法桩基坑支护/SMW工法桩-插入型钢.jpgSMW工法桩-插入型钢"/>
          <p:cNvPicPr>
            <a:picLocks noChangeAspect="1"/>
          </p:cNvPicPr>
          <p:nvPr/>
        </p:nvPicPr>
        <p:blipFill>
          <a:blip r:embed="rId8" cstate="screen">
            <a:extLst>
              <a:ext uri="{28A0092B-C50C-407E-A947-70E740481C1C}">
                <a14:useLocalDpi xmlns:a14="http://schemas.microsoft.com/office/drawing/2010/main"/>
              </a:ext>
            </a:extLst>
          </a:blip>
          <a:srcRect r="-425"/>
          <a:stretch>
            <a:fillRect/>
          </a:stretch>
        </p:blipFill>
        <p:spPr>
          <a:xfrm>
            <a:off x="6279515" y="3944620"/>
            <a:ext cx="4655820" cy="266890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4.5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深基坑实时监测系统</a:t>
            </a:r>
          </a:p>
        </p:txBody>
      </p:sp>
      <p:sp>
        <p:nvSpPr>
          <p:cNvPr id="23" name="文本框 22"/>
          <p:cNvSpPr txBox="1"/>
          <p:nvPr>
            <p:custDataLst>
              <p:tags r:id="rId2"/>
            </p:custDataLst>
          </p:nvPr>
        </p:nvSpPr>
        <p:spPr>
          <a:xfrm>
            <a:off x="930275" y="185674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部署深基坑实时监测系统，通过智能传感器实时采集支护结构位移、周边地表沉降、地下水位及支撑轴力等关键数据。系统依托物联网进行无线传输，并在可视化平台中集成分析，实现变形趋势预警与安全状态动态评估。该技术将传统被动检查转变为主动式风险管控，为深基坑施工提供了全天候、数字化的安全守护。</a:t>
            </a: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188658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6" name="图片 5" descr="f6b4dc08d011f33ade4cc88b9e1a409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97730" y="3916680"/>
            <a:ext cx="2607310" cy="2708910"/>
          </a:xfrm>
          <a:prstGeom prst="rect">
            <a:avLst/>
          </a:prstGeom>
        </p:spPr>
      </p:pic>
      <p:pic>
        <p:nvPicPr>
          <p:cNvPr id="7" name="图片 6" descr="90ba8e982e9da6f04c44fc56fe3efa1a"/>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25410" y="3908425"/>
            <a:ext cx="2597785" cy="2698750"/>
          </a:xfrm>
          <a:prstGeom prst="rect">
            <a:avLst/>
          </a:prstGeom>
        </p:spPr>
      </p:pic>
      <p:pic>
        <p:nvPicPr>
          <p:cNvPr id="8" name="图片 7" descr="70249b8b72c2459f64e88ee1a8c09824"/>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61795" y="3908425"/>
            <a:ext cx="2615565" cy="271716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4.6 ALC</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板装配式施工</a:t>
            </a:r>
          </a:p>
        </p:txBody>
      </p:sp>
      <p:sp>
        <p:nvSpPr>
          <p:cNvPr id="23" name="文本框 22"/>
          <p:cNvSpPr txBox="1"/>
          <p:nvPr>
            <p:custDataLst>
              <p:tags r:id="rId2"/>
            </p:custDataLst>
          </p:nvPr>
        </p:nvSpPr>
        <p:spPr>
          <a:xfrm>
            <a:off x="930275" y="168529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项目采用</a:t>
            </a:r>
            <a:r>
              <a:rPr lang="en-US" altLang="zh-CN" sz="1600" dirty="0">
                <a:latin typeface="微软雅黑" panose="020B0503020204020204" charset="-122"/>
                <a:ea typeface="微软雅黑" panose="020B0503020204020204" charset="-122"/>
                <a:cs typeface="微软雅黑" panose="020B0503020204020204" charset="-122"/>
              </a:rPr>
              <a:t>ALC</a:t>
            </a:r>
            <a:r>
              <a:rPr lang="zh-CN" altLang="en-US" sz="1600" dirty="0">
                <a:latin typeface="微软雅黑" panose="020B0503020204020204" charset="-122"/>
                <a:ea typeface="微软雅黑" panose="020B0503020204020204" charset="-122"/>
                <a:cs typeface="微软雅黑" panose="020B0503020204020204" charset="-122"/>
              </a:rPr>
              <a:t>板装配式施工技术，通过工厂预制、现场拼装的标准化作业模式，实现内隔墙高效建造。施工中依据</a:t>
            </a:r>
            <a:r>
              <a:rPr lang="en-US" altLang="zh-CN" sz="1600" dirty="0">
                <a:latin typeface="微软雅黑" panose="020B0503020204020204" charset="-122"/>
                <a:ea typeface="微软雅黑" panose="020B0503020204020204" charset="-122"/>
                <a:cs typeface="微软雅黑" panose="020B0503020204020204" charset="-122"/>
              </a:rPr>
              <a:t>BIM</a:t>
            </a:r>
            <a:r>
              <a:rPr lang="zh-CN" altLang="en-US" sz="1600" dirty="0">
                <a:latin typeface="微软雅黑" panose="020B0503020204020204" charset="-122"/>
                <a:ea typeface="微软雅黑" panose="020B0503020204020204" charset="-122"/>
                <a:cs typeface="微软雅黑" panose="020B0503020204020204" charset="-122"/>
              </a:rPr>
              <a:t>排版进行精确测量与弹线定位，采用专用连接件和聚合物砂浆进行板片安装，并严格控制垂直度、平整度及板缝处理。该工艺具有安装快捷、精度高、容重轻、防火保温性能好等优势，有效避免了传统砌筑的湿作业与材料浪费，显著提升了施工效率与墙体质量，体现了绿色、集约的现代建造理念。</a:t>
            </a: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02755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4" name="图片 3" descr="cc37fd8b080ad55f2f95b67ddfbd22d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37585" y="4044950"/>
            <a:ext cx="2541905" cy="2667000"/>
          </a:xfrm>
          <a:prstGeom prst="rect">
            <a:avLst/>
          </a:prstGeom>
        </p:spPr>
      </p:pic>
      <p:pic>
        <p:nvPicPr>
          <p:cNvPr id="9" name="图片 8" descr="ec77d13d086bb8fc51f14a294bd8f07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60485" y="4045585"/>
            <a:ext cx="2426335" cy="2641600"/>
          </a:xfrm>
          <a:prstGeom prst="rect">
            <a:avLst/>
          </a:prstGeom>
        </p:spPr>
      </p:pic>
      <p:pic>
        <p:nvPicPr>
          <p:cNvPr id="10" name="图片 9" descr="8e7a08c8208aae6b25640be6d40a4c9a"/>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44590" y="4045585"/>
            <a:ext cx="2541270" cy="2645410"/>
          </a:xfrm>
          <a:prstGeom prst="rect">
            <a:avLst/>
          </a:prstGeom>
        </p:spPr>
      </p:pic>
      <p:pic>
        <p:nvPicPr>
          <p:cNvPr id="11" name="图片 10" descr="ALC板安装"/>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07720" y="4045585"/>
            <a:ext cx="2555240" cy="266001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4.7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花篮拉杆悬挑脚手架</a:t>
            </a:r>
          </a:p>
        </p:txBody>
      </p:sp>
      <p:sp>
        <p:nvSpPr>
          <p:cNvPr id="23" name="文本框 22"/>
          <p:cNvSpPr txBox="1"/>
          <p:nvPr>
            <p:custDataLst>
              <p:tags r:id="rId2"/>
            </p:custDataLst>
          </p:nvPr>
        </p:nvSpPr>
        <p:spPr>
          <a:xfrm>
            <a:off x="930275" y="168529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项目采用花篮拉杆式悬挑脚手架体系，通过型钢悬挑梁、高强拉杆与建筑主体结构形成稳定三角受力系统。施工中严格控制悬挑梁锚固长度、拉杆调节力矩及架体与结构的可靠拉结，并利用</a:t>
            </a:r>
            <a:r>
              <a:rPr lang="en-US" altLang="zh-CN" sz="1600" dirty="0">
                <a:latin typeface="微软雅黑" panose="020B0503020204020204" charset="-122"/>
                <a:ea typeface="微软雅黑" panose="020B0503020204020204" charset="-122"/>
                <a:cs typeface="微软雅黑" panose="020B0503020204020204" charset="-122"/>
              </a:rPr>
              <a:t>BIM</a:t>
            </a:r>
            <a:r>
              <a:rPr lang="zh-CN" altLang="en-US" sz="1600" dirty="0">
                <a:latin typeface="微软雅黑" panose="020B0503020204020204" charset="-122"/>
                <a:ea typeface="微软雅黑" panose="020B0503020204020204" charset="-122"/>
                <a:cs typeface="微软雅黑" panose="020B0503020204020204" charset="-122"/>
              </a:rPr>
              <a:t>技术预先进行节点深化与碰撞检查。该体系具有无须墙面预留孔洞、减少钢材用量、安装便捷、受力明确、后期免堵洞等综合优势，在保证外架安全稳定的同时，显著提升了施工效率与结构完整性，实现了安全、经济与工效的有机统一。</a:t>
            </a: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02755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6" name="图片 5" descr="ad7af1aa4a576fbce8cd736a0fca454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3610" y="4048125"/>
            <a:ext cx="2021840" cy="2697480"/>
          </a:xfrm>
          <a:prstGeom prst="rect">
            <a:avLst/>
          </a:prstGeom>
        </p:spPr>
      </p:pic>
      <p:pic>
        <p:nvPicPr>
          <p:cNvPr id="7" name="图片 6" descr="ad63d90647af760de83e16464486b4a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02305" y="4048125"/>
            <a:ext cx="2021840" cy="2697480"/>
          </a:xfrm>
          <a:prstGeom prst="rect">
            <a:avLst/>
          </a:prstGeom>
        </p:spPr>
      </p:pic>
      <p:pic>
        <p:nvPicPr>
          <p:cNvPr id="8" name="图片 7" descr="ce31506d3ebb185149c48bdf51e0abe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441950" y="4048125"/>
            <a:ext cx="2021840" cy="2697480"/>
          </a:xfrm>
          <a:prstGeom prst="rect">
            <a:avLst/>
          </a:prstGeom>
        </p:spPr>
      </p:pic>
      <p:pic>
        <p:nvPicPr>
          <p:cNvPr id="13" name="图片 12" descr="悬挑工字钢"/>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665720" y="4048125"/>
            <a:ext cx="3597275" cy="269748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00a48230f5949adf6a84ba5c9d48bde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6025" y="3897630"/>
            <a:ext cx="3613150" cy="270954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7"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4.8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永临结合技术</a:t>
            </a:r>
          </a:p>
        </p:txBody>
      </p:sp>
      <p:sp>
        <p:nvSpPr>
          <p:cNvPr id="23" name="文本框 22"/>
          <p:cNvSpPr txBox="1"/>
          <p:nvPr>
            <p:custDataLst>
              <p:tags r:id="rId2"/>
            </p:custDataLst>
          </p:nvPr>
        </p:nvSpPr>
        <p:spPr>
          <a:xfrm>
            <a:off x="930275" y="185674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项目系统应用</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永临结合</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技术，统筹设计施工临时设施与永久结构，实现同步建造。该技术有效避免了重复施工，显著节约材料、减少建筑垃圾，并通过工序整合缩短工期，在提升资源利用效率的同时，践行了绿色建造与精益管理的理念。</a:t>
            </a: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188658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0" name="图片 9" descr="8b002f6cc3591cb3407fb09cc786017d"/>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72380" y="3896995"/>
            <a:ext cx="2031365" cy="2710180"/>
          </a:xfrm>
          <a:prstGeom prst="rect">
            <a:avLst/>
          </a:prstGeom>
        </p:spPr>
      </p:pic>
      <p:pic>
        <p:nvPicPr>
          <p:cNvPr id="11" name="图片 10" descr="011f5cd6197bb9001ab3be5e2db76f0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46950" y="3896995"/>
            <a:ext cx="3613150" cy="271018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4.9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原材不卸车验收</a:t>
            </a:r>
          </a:p>
        </p:txBody>
      </p:sp>
      <p:sp>
        <p:nvSpPr>
          <p:cNvPr id="23" name="文本框 22"/>
          <p:cNvSpPr txBox="1"/>
          <p:nvPr>
            <p:custDataLst>
              <p:tags r:id="rId2"/>
            </p:custDataLst>
          </p:nvPr>
        </p:nvSpPr>
        <p:spPr>
          <a:xfrm>
            <a:off x="930275" y="168529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项目严格执行</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原材不卸车验收</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制度，所有进场材料均在运输车辆上完成质量核查。验收人员同步核验质保资料、外观质量与规格尺寸，并利用便携式仪器进行关键性能抽检，合格后方可卸载入场。该模式从源头杜绝了不合格材料进入施工环节，有效避免了后续退场造成的效率损耗与场地占用，显著提升了材料管控精度与施工一次合格率，是项目精益化管理的重要体现。</a:t>
            </a: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02755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6" name="图片 5" descr="6b601f49d34bc99bb2c12744dd13cc4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2800" y="4057650"/>
            <a:ext cx="1973580" cy="2633345"/>
          </a:xfrm>
          <a:prstGeom prst="rect">
            <a:avLst/>
          </a:prstGeom>
        </p:spPr>
      </p:pic>
      <p:pic>
        <p:nvPicPr>
          <p:cNvPr id="7" name="图片 6" descr="56dd6d726d1dfaecb083b615791020b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04490" y="4054475"/>
            <a:ext cx="3192145" cy="2636520"/>
          </a:xfrm>
          <a:prstGeom prst="rect">
            <a:avLst/>
          </a:prstGeom>
        </p:spPr>
      </p:pic>
      <p:pic>
        <p:nvPicPr>
          <p:cNvPr id="8" name="图片 7" descr="61d7f2ec24068a518f930a471e5c31fd"/>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14745" y="4054475"/>
            <a:ext cx="2066290" cy="2635885"/>
          </a:xfrm>
          <a:prstGeom prst="rect">
            <a:avLst/>
          </a:prstGeom>
        </p:spPr>
      </p:pic>
      <p:pic>
        <p:nvPicPr>
          <p:cNvPr id="13" name="图片 12" descr="f2c6dc2c2b99c1aacceb25ad082e146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427720" y="4054475"/>
            <a:ext cx="2930525" cy="263652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4.10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班组首件管理</a:t>
            </a:r>
          </a:p>
        </p:txBody>
      </p:sp>
      <p:sp>
        <p:nvSpPr>
          <p:cNvPr id="23" name="文本框 22"/>
          <p:cNvSpPr txBox="1"/>
          <p:nvPr>
            <p:custDataLst>
              <p:tags r:id="rId2"/>
            </p:custDataLst>
          </p:nvPr>
        </p:nvSpPr>
        <p:spPr>
          <a:xfrm>
            <a:off x="930275" y="185674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项目严格执行</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班组首件管理</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制度，要求各工种班组在每道新工序开始前，首先完成首个施工样板。该样板经项目技术、质量人员与班组长共同验收合格，明确工艺标准与质量控制要点后，方可作为后续施工的实体标杆进行全面铺开。此制度将质量标准前置并具象化，有效统一了施工做法，预防了质量通病，从源头保障了工程质量的均质性与可靠性，是项目精细化管理的关键一环。</a:t>
            </a: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23012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4" name="图片 3" descr="7ea45a61857de89ca7c1d1ea4009227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94130" y="4180840"/>
            <a:ext cx="2738120" cy="2574925"/>
          </a:xfrm>
          <a:prstGeom prst="rect">
            <a:avLst/>
          </a:prstGeom>
        </p:spPr>
      </p:pic>
      <p:pic>
        <p:nvPicPr>
          <p:cNvPr id="6" name="图片 5" descr="11f527e0057d47fe8738e6aaf89bd19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91660" y="4197350"/>
            <a:ext cx="2386330" cy="2558415"/>
          </a:xfrm>
          <a:prstGeom prst="rect">
            <a:avLst/>
          </a:prstGeom>
        </p:spPr>
      </p:pic>
      <p:pic>
        <p:nvPicPr>
          <p:cNvPr id="7" name="图片 6" descr="b307ac8bb430ed274e3dc5ba0beb4ff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37400" y="4222115"/>
            <a:ext cx="3379470" cy="25336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323185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安全文明</a:t>
            </a:r>
          </a:p>
          <a:p>
            <a:pPr algn="ctr"/>
            <a:r>
              <a:rPr lang="zh-CN" altLang="en-US" sz="1600" b="1" dirty="0">
                <a:solidFill>
                  <a:schemeClr val="bg1">
                    <a:lumMod val="50000"/>
                  </a:schemeClr>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cxnSp>
        <p:nvCxnSpPr>
          <p:cNvPr id="34" name="直接连接符 33"/>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2342515"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1.1 </a:t>
            </a:r>
            <a:r>
              <a:rPr lang="zh-CN" altLang="en-US" sz="1865" b="1" dirty="0">
                <a:solidFill>
                  <a:schemeClr val="tx1">
                    <a:lumMod val="65000"/>
                    <a:lumOff val="35000"/>
                  </a:schemeClr>
                </a:solidFill>
                <a:latin typeface="微软雅黑" panose="020B0503020204020204" charset="-122"/>
                <a:ea typeface="微软雅黑" panose="020B0503020204020204" charset="-122"/>
              </a:rPr>
              <a:t>工程概况</a:t>
            </a:r>
          </a:p>
        </p:txBody>
      </p:sp>
      <p:sp>
        <p:nvSpPr>
          <p:cNvPr id="51" name="学论网-矩形 1"/>
          <p:cNvSpPr/>
          <p:nvPr/>
        </p:nvSpPr>
        <p:spPr>
          <a:xfrm>
            <a:off x="966242" y="1965597"/>
            <a:ext cx="10222390" cy="790303"/>
          </a:xfrm>
          <a:prstGeom prst="rect">
            <a:avLst/>
          </a:prstGeom>
          <a:solidFill>
            <a:srgbClr val="0070C0"/>
          </a:solidFill>
          <a:ln w="12700" cap="flat" cmpd="sng" algn="ctr">
            <a:solidFill>
              <a:srgbClr val="448AD7"/>
            </a:solidFill>
            <a:prstDash val="solid"/>
          </a:ln>
          <a:effectLst/>
        </p:spPr>
        <p:txBody>
          <a:bodyPr rtlCol="0" anchor="ctr"/>
          <a:lstStyle/>
          <a:p>
            <a:pPr lvl="0" algn="ctr"/>
            <a:r>
              <a:rPr lang="zh-CN" altLang="en-US" sz="2800" b="1" kern="0" dirty="0">
                <a:gradFill>
                  <a:gsLst>
                    <a:gs pos="100000">
                      <a:schemeClr val="bg1"/>
                    </a:gs>
                    <a:gs pos="0">
                      <a:schemeClr val="bg1">
                        <a:lumMod val="95000"/>
                      </a:schemeClr>
                    </a:gs>
                  </a:gsLst>
                  <a:path path="circle">
                    <a:fillToRect l="100000" b="100000"/>
                  </a:path>
                </a:gradFill>
                <a:ea typeface="微软雅黑" panose="020B0503020204020204" charset="-122"/>
              </a:rPr>
              <a:t>工程整体情况</a:t>
            </a:r>
          </a:p>
        </p:txBody>
      </p:sp>
      <p:sp>
        <p:nvSpPr>
          <p:cNvPr id="52" name="学论网-矩形 1"/>
          <p:cNvSpPr/>
          <p:nvPr/>
        </p:nvSpPr>
        <p:spPr>
          <a:xfrm>
            <a:off x="966470" y="3054350"/>
            <a:ext cx="10222230" cy="3457575"/>
          </a:xfrm>
          <a:prstGeom prst="rect">
            <a:avLst/>
          </a:prstGeom>
          <a:noFill/>
          <a:ln w="12700" cap="flat" cmpd="sng" algn="ctr">
            <a:solidFill>
              <a:srgbClr val="448AD7"/>
            </a:solidFill>
            <a:prstDash val="sysDot"/>
          </a:ln>
          <a:effectLst/>
        </p:spPr>
        <p:txBody>
          <a:bodyPr rtlCol="0" anchor="ctr"/>
          <a:lstStyle/>
          <a:p>
            <a:pPr lvl="0" algn="ctr"/>
            <a:endParaRPr lang="zh-CN" altLang="en-US" sz="2800" b="1" kern="0" dirty="0">
              <a:gradFill>
                <a:gsLst>
                  <a:gs pos="100000">
                    <a:schemeClr val="bg1"/>
                  </a:gs>
                  <a:gs pos="0">
                    <a:schemeClr val="bg1">
                      <a:lumMod val="95000"/>
                    </a:schemeClr>
                  </a:gs>
                </a:gsLst>
                <a:path path="circle">
                  <a:fillToRect l="100000" b="100000"/>
                </a:path>
              </a:gradFill>
              <a:ea typeface="微软雅黑" panose="020B0503020204020204" charset="-122"/>
            </a:endParaRPr>
          </a:p>
        </p:txBody>
      </p:sp>
      <p:sp>
        <p:nvSpPr>
          <p:cNvPr id="55" name="学论网-www.xuelun.me"/>
          <p:cNvSpPr txBox="1"/>
          <p:nvPr/>
        </p:nvSpPr>
        <p:spPr>
          <a:xfrm>
            <a:off x="1257300" y="3192780"/>
            <a:ext cx="9730105" cy="2974975"/>
          </a:xfrm>
          <a:prstGeom prst="rect">
            <a:avLst/>
          </a:prstGeom>
          <a:noFill/>
          <a:ln>
            <a:noFill/>
          </a:ln>
        </p:spPr>
        <p:txBody>
          <a:bodyPr wrap="square" lIns="0" tIns="0" rIns="0" bIns="0" rtlCol="0">
            <a:noAutofit/>
          </a:bodyPr>
          <a:lstStyle/>
          <a:p>
            <a:pPr indent="457200" fontAlgn="auto">
              <a:lnSpc>
                <a:spcPct val="150000"/>
              </a:lnSpc>
            </a:pPr>
            <a:r>
              <a:rPr lang="zh-CN" altLang="en-US" sz="1600" dirty="0">
                <a:solidFill>
                  <a:schemeClr val="tx1">
                    <a:lumMod val="65000"/>
                    <a:lumOff val="35000"/>
                  </a:schemeClr>
                </a:solidFill>
                <a:latin typeface="微软雅黑" panose="020B0503020204020204" charset="-122"/>
                <a:ea typeface="微软雅黑" panose="020B0503020204020204" charset="-122"/>
              </a:rPr>
              <a:t>洛社双庙保障性租赁住房二期新建工程位于洛社镇双庙村，枫杨路的南侧，志公路的西侧。地块内新建</a:t>
            </a:r>
            <a:r>
              <a:rPr lang="en-US" altLang="zh-CN" sz="1600" dirty="0">
                <a:solidFill>
                  <a:schemeClr val="tx1">
                    <a:lumMod val="65000"/>
                    <a:lumOff val="35000"/>
                  </a:schemeClr>
                </a:solidFill>
                <a:latin typeface="微软雅黑" panose="020B0503020204020204" charset="-122"/>
                <a:ea typeface="微软雅黑" panose="020B0503020204020204" charset="-122"/>
              </a:rPr>
              <a:t>1</a:t>
            </a:r>
            <a:r>
              <a:rPr lang="zh-CN" altLang="en-US" sz="1600" dirty="0">
                <a:solidFill>
                  <a:schemeClr val="tx1">
                    <a:lumMod val="65000"/>
                    <a:lumOff val="35000"/>
                  </a:schemeClr>
                </a:solidFill>
                <a:latin typeface="微软雅黑" panose="020B0503020204020204" charset="-122"/>
                <a:ea typeface="微软雅黑" panose="020B0503020204020204" charset="-122"/>
              </a:rPr>
              <a:t>栋</a:t>
            </a:r>
            <a:r>
              <a:rPr lang="en-US" altLang="zh-CN" sz="1600" dirty="0">
                <a:solidFill>
                  <a:schemeClr val="tx1">
                    <a:lumMod val="65000"/>
                    <a:lumOff val="35000"/>
                  </a:schemeClr>
                </a:solidFill>
                <a:latin typeface="微软雅黑" panose="020B0503020204020204" charset="-122"/>
                <a:ea typeface="微软雅黑" panose="020B0503020204020204" charset="-122"/>
              </a:rPr>
              <a:t>11</a:t>
            </a:r>
            <a:r>
              <a:rPr lang="zh-CN" altLang="en-US" sz="1600" dirty="0">
                <a:solidFill>
                  <a:schemeClr val="tx1">
                    <a:lumMod val="65000"/>
                    <a:lumOff val="35000"/>
                  </a:schemeClr>
                </a:solidFill>
                <a:latin typeface="微软雅黑" panose="020B0503020204020204" charset="-122"/>
                <a:ea typeface="微软雅黑" panose="020B0503020204020204" charset="-122"/>
              </a:rPr>
              <a:t>层宿舍建筑、</a:t>
            </a:r>
            <a:r>
              <a:rPr lang="en-US" altLang="zh-CN" sz="1600" dirty="0">
                <a:solidFill>
                  <a:schemeClr val="tx1">
                    <a:lumMod val="65000"/>
                    <a:lumOff val="35000"/>
                  </a:schemeClr>
                </a:solidFill>
                <a:latin typeface="微软雅黑" panose="020B0503020204020204" charset="-122"/>
                <a:ea typeface="微软雅黑" panose="020B0503020204020204" charset="-122"/>
              </a:rPr>
              <a:t>3</a:t>
            </a:r>
            <a:r>
              <a:rPr lang="zh-CN" altLang="en-US" sz="1600" dirty="0">
                <a:solidFill>
                  <a:schemeClr val="tx1">
                    <a:lumMod val="65000"/>
                    <a:lumOff val="35000"/>
                  </a:schemeClr>
                </a:solidFill>
                <a:latin typeface="微软雅黑" panose="020B0503020204020204" charset="-122"/>
                <a:ea typeface="微软雅黑" panose="020B0503020204020204" charset="-122"/>
              </a:rPr>
              <a:t>栋</a:t>
            </a:r>
            <a:r>
              <a:rPr lang="en-US" altLang="zh-CN" sz="1600" dirty="0">
                <a:solidFill>
                  <a:schemeClr val="tx1">
                    <a:lumMod val="65000"/>
                    <a:lumOff val="35000"/>
                  </a:schemeClr>
                </a:solidFill>
                <a:latin typeface="微软雅黑" panose="020B0503020204020204" charset="-122"/>
                <a:ea typeface="微软雅黑" panose="020B0503020204020204" charset="-122"/>
              </a:rPr>
              <a:t>12</a:t>
            </a:r>
            <a:r>
              <a:rPr lang="zh-CN" altLang="en-US" sz="1600" dirty="0">
                <a:solidFill>
                  <a:schemeClr val="tx1">
                    <a:lumMod val="65000"/>
                    <a:lumOff val="35000"/>
                  </a:schemeClr>
                </a:solidFill>
                <a:latin typeface="微软雅黑" panose="020B0503020204020204" charset="-122"/>
                <a:ea typeface="微软雅黑" panose="020B0503020204020204" charset="-122"/>
              </a:rPr>
              <a:t>层宿舍建筑、</a:t>
            </a:r>
            <a:r>
              <a:rPr lang="en-US" altLang="zh-CN" sz="1600" dirty="0">
                <a:solidFill>
                  <a:schemeClr val="tx1">
                    <a:lumMod val="65000"/>
                    <a:lumOff val="35000"/>
                  </a:schemeClr>
                </a:solidFill>
                <a:latin typeface="微软雅黑" panose="020B0503020204020204" charset="-122"/>
                <a:ea typeface="微软雅黑" panose="020B0503020204020204" charset="-122"/>
              </a:rPr>
              <a:t>1</a:t>
            </a:r>
            <a:r>
              <a:rPr lang="zh-CN" altLang="en-US" sz="1600" dirty="0">
                <a:solidFill>
                  <a:schemeClr val="tx1">
                    <a:lumMod val="65000"/>
                    <a:lumOff val="35000"/>
                  </a:schemeClr>
                </a:solidFill>
                <a:latin typeface="微软雅黑" panose="020B0503020204020204" charset="-122"/>
                <a:ea typeface="微软雅黑" panose="020B0503020204020204" charset="-122"/>
              </a:rPr>
              <a:t>栋</a:t>
            </a:r>
            <a:r>
              <a:rPr lang="en-US" altLang="zh-CN" sz="1600" dirty="0">
                <a:solidFill>
                  <a:schemeClr val="tx1">
                    <a:lumMod val="65000"/>
                    <a:lumOff val="35000"/>
                  </a:schemeClr>
                </a:solidFill>
                <a:latin typeface="微软雅黑" panose="020B0503020204020204" charset="-122"/>
                <a:ea typeface="微软雅黑" panose="020B0503020204020204" charset="-122"/>
              </a:rPr>
              <a:t>2</a:t>
            </a:r>
            <a:r>
              <a:rPr lang="zh-CN" altLang="en-US" sz="1600" dirty="0">
                <a:solidFill>
                  <a:schemeClr val="tx1">
                    <a:lumMod val="65000"/>
                    <a:lumOff val="35000"/>
                  </a:schemeClr>
                </a:solidFill>
                <a:latin typeface="微软雅黑" panose="020B0503020204020204" charset="-122"/>
                <a:ea typeface="微软雅黑" panose="020B0503020204020204" charset="-122"/>
              </a:rPr>
              <a:t>层文体配套用房、一层地下车库，总建筑面积：</a:t>
            </a:r>
            <a:r>
              <a:rPr lang="en-US" altLang="zh-CN" sz="1600" dirty="0">
                <a:solidFill>
                  <a:schemeClr val="tx1">
                    <a:lumMod val="65000"/>
                    <a:lumOff val="35000"/>
                  </a:schemeClr>
                </a:solidFill>
                <a:latin typeface="微软雅黑" panose="020B0503020204020204" charset="-122"/>
                <a:ea typeface="微软雅黑" panose="020B0503020204020204" charset="-122"/>
              </a:rPr>
              <a:t>52074.86</a:t>
            </a:r>
            <a:r>
              <a:rPr lang="zh-CN" altLang="en-US" sz="1600" dirty="0">
                <a:solidFill>
                  <a:schemeClr val="tx1">
                    <a:lumMod val="65000"/>
                    <a:lumOff val="35000"/>
                  </a:schemeClr>
                </a:solidFill>
                <a:latin typeface="微软雅黑" panose="020B0503020204020204" charset="-122"/>
                <a:ea typeface="微软雅黑" panose="020B0503020204020204" charset="-122"/>
              </a:rPr>
              <a:t>㎡，其中地上建筑面积：</a:t>
            </a:r>
            <a:r>
              <a:rPr lang="en-US" altLang="zh-CN" sz="1600" dirty="0">
                <a:solidFill>
                  <a:schemeClr val="tx1">
                    <a:lumMod val="65000"/>
                    <a:lumOff val="35000"/>
                  </a:schemeClr>
                </a:solidFill>
                <a:latin typeface="微软雅黑" panose="020B0503020204020204" charset="-122"/>
                <a:ea typeface="微软雅黑" panose="020B0503020204020204" charset="-122"/>
              </a:rPr>
              <a:t>42107.68</a:t>
            </a:r>
            <a:r>
              <a:rPr lang="zh-CN" altLang="en-US" sz="1600" dirty="0">
                <a:solidFill>
                  <a:schemeClr val="tx1">
                    <a:lumMod val="65000"/>
                    <a:lumOff val="35000"/>
                  </a:schemeClr>
                </a:solidFill>
                <a:latin typeface="微软雅黑" panose="020B0503020204020204" charset="-122"/>
                <a:ea typeface="微软雅黑" panose="020B0503020204020204" charset="-122"/>
              </a:rPr>
              <a:t>㎡，地下建筑面积：</a:t>
            </a:r>
            <a:r>
              <a:rPr lang="en-US" altLang="zh-CN" sz="1600" dirty="0">
                <a:solidFill>
                  <a:schemeClr val="tx1">
                    <a:lumMod val="65000"/>
                    <a:lumOff val="35000"/>
                  </a:schemeClr>
                </a:solidFill>
                <a:latin typeface="微软雅黑" panose="020B0503020204020204" charset="-122"/>
                <a:ea typeface="微软雅黑" panose="020B0503020204020204" charset="-122"/>
              </a:rPr>
              <a:t>9967.17</a:t>
            </a:r>
            <a:r>
              <a:rPr lang="zh-CN" altLang="en-US" sz="1600" dirty="0">
                <a:solidFill>
                  <a:schemeClr val="tx1">
                    <a:lumMod val="65000"/>
                    <a:lumOff val="35000"/>
                  </a:schemeClr>
                </a:solidFill>
                <a:latin typeface="微软雅黑" panose="020B0503020204020204" charset="-122"/>
                <a:ea typeface="微软雅黑" panose="020B0503020204020204" charset="-122"/>
              </a:rPr>
              <a:t>㎡。</a:t>
            </a:r>
          </a:p>
          <a:p>
            <a:pPr indent="457200" fontAlgn="auto">
              <a:lnSpc>
                <a:spcPct val="150000"/>
              </a:lnSpc>
            </a:pPr>
            <a:r>
              <a:rPr lang="zh-CN" altLang="en-US" sz="1600" dirty="0">
                <a:solidFill>
                  <a:schemeClr val="tx1">
                    <a:lumMod val="65000"/>
                    <a:lumOff val="35000"/>
                  </a:schemeClr>
                </a:solidFill>
                <a:latin typeface="微软雅黑" panose="020B0503020204020204" charset="-122"/>
                <a:ea typeface="微软雅黑" panose="020B0503020204020204" charset="-122"/>
              </a:rPr>
              <a:t>新建宿舍建筑首层主要功能为入口门厅、宿舍、商务接待、咖啡吧、书吧等，一层局部架空，层高为</a:t>
            </a:r>
            <a:r>
              <a:rPr lang="en-US" altLang="zh-CN" sz="1600" dirty="0">
                <a:solidFill>
                  <a:schemeClr val="tx1">
                    <a:lumMod val="65000"/>
                    <a:lumOff val="35000"/>
                  </a:schemeClr>
                </a:solidFill>
                <a:latin typeface="微软雅黑" panose="020B0503020204020204" charset="-122"/>
                <a:ea typeface="微软雅黑" panose="020B0503020204020204" charset="-122"/>
              </a:rPr>
              <a:t>3.9m</a:t>
            </a:r>
            <a:r>
              <a:rPr lang="zh-CN" altLang="en-US" sz="1600" dirty="0">
                <a:solidFill>
                  <a:schemeClr val="tx1">
                    <a:lumMod val="65000"/>
                    <a:lumOff val="35000"/>
                  </a:schemeClr>
                </a:solidFill>
                <a:latin typeface="微软雅黑" panose="020B0503020204020204" charset="-122"/>
                <a:ea typeface="微软雅黑" panose="020B0503020204020204" charset="-122"/>
              </a:rPr>
              <a:t>，二至十二层主要功能为宿舍，层高为</a:t>
            </a:r>
            <a:r>
              <a:rPr lang="en-US" altLang="zh-CN" sz="1600" dirty="0">
                <a:solidFill>
                  <a:schemeClr val="tx1">
                    <a:lumMod val="65000"/>
                    <a:lumOff val="35000"/>
                  </a:schemeClr>
                </a:solidFill>
                <a:latin typeface="微软雅黑" panose="020B0503020204020204" charset="-122"/>
                <a:ea typeface="微软雅黑" panose="020B0503020204020204" charset="-122"/>
              </a:rPr>
              <a:t>3.6m</a:t>
            </a:r>
            <a:r>
              <a:rPr lang="zh-CN" altLang="en-US" sz="1600" dirty="0">
                <a:solidFill>
                  <a:schemeClr val="tx1">
                    <a:lumMod val="65000"/>
                    <a:lumOff val="35000"/>
                  </a:schemeClr>
                </a:solidFill>
                <a:latin typeface="微软雅黑" panose="020B0503020204020204" charset="-122"/>
                <a:ea typeface="微软雅黑" panose="020B0503020204020204" charset="-122"/>
              </a:rPr>
              <a:t>；总计</a:t>
            </a:r>
            <a:r>
              <a:rPr lang="en-US" altLang="zh-CN" sz="1600" dirty="0">
                <a:solidFill>
                  <a:schemeClr val="tx1">
                    <a:lumMod val="65000"/>
                    <a:lumOff val="35000"/>
                  </a:schemeClr>
                </a:solidFill>
                <a:latin typeface="微软雅黑" panose="020B0503020204020204" charset="-122"/>
                <a:ea typeface="微软雅黑" panose="020B0503020204020204" charset="-122"/>
              </a:rPr>
              <a:t>970</a:t>
            </a:r>
            <a:r>
              <a:rPr lang="zh-CN" altLang="en-US" sz="1600" dirty="0">
                <a:solidFill>
                  <a:schemeClr val="tx1">
                    <a:lumMod val="65000"/>
                    <a:lumOff val="35000"/>
                  </a:schemeClr>
                </a:solidFill>
                <a:latin typeface="微软雅黑" panose="020B0503020204020204" charset="-122"/>
                <a:ea typeface="微软雅黑" panose="020B0503020204020204" charset="-122"/>
              </a:rPr>
              <a:t>套；地下一层主楼下主要功能为非机动车库，地下一层其余部分主要功能为机动车库及设备用房，层高</a:t>
            </a:r>
            <a:r>
              <a:rPr lang="en-US" altLang="zh-CN" sz="1600" dirty="0">
                <a:solidFill>
                  <a:schemeClr val="tx1">
                    <a:lumMod val="65000"/>
                    <a:lumOff val="35000"/>
                  </a:schemeClr>
                </a:solidFill>
                <a:latin typeface="微软雅黑" panose="020B0503020204020204" charset="-122"/>
                <a:ea typeface="微软雅黑" panose="020B0503020204020204" charset="-122"/>
              </a:rPr>
              <a:t>3.9m</a:t>
            </a:r>
            <a:r>
              <a:rPr lang="zh-CN" altLang="en-US" sz="1600" dirty="0">
                <a:solidFill>
                  <a:schemeClr val="tx1">
                    <a:lumMod val="65000"/>
                    <a:lumOff val="35000"/>
                  </a:schemeClr>
                </a:solidFill>
                <a:latin typeface="微软雅黑" panose="020B0503020204020204" charset="-122"/>
                <a:ea typeface="微软雅黑" panose="020B0503020204020204" charset="-122"/>
              </a:rPr>
              <a:t>。</a:t>
            </a:r>
          </a:p>
          <a:p>
            <a:pPr indent="457200" fontAlgn="auto">
              <a:lnSpc>
                <a:spcPct val="150000"/>
              </a:lnSpc>
            </a:pPr>
            <a:r>
              <a:rPr lang="zh-CN" altLang="en-US" sz="1600" dirty="0">
                <a:solidFill>
                  <a:schemeClr val="tx1">
                    <a:lumMod val="65000"/>
                    <a:lumOff val="35000"/>
                  </a:schemeClr>
                </a:solidFill>
                <a:latin typeface="微软雅黑" panose="020B0503020204020204" charset="-122"/>
                <a:ea typeface="微软雅黑" panose="020B0503020204020204" charset="-122"/>
              </a:rPr>
              <a:t>该项目的建设宗旨在为当地提供更多的保障性租赁住房，改善居民的居住条件，以缓解周边企业职工住宿问题，</a:t>
            </a:r>
            <a:r>
              <a:rPr lang="en-US" altLang="zh-CN" sz="1600" dirty="0">
                <a:solidFill>
                  <a:schemeClr val="tx1">
                    <a:lumMod val="65000"/>
                    <a:lumOff val="35000"/>
                  </a:schemeClr>
                </a:solidFill>
                <a:latin typeface="微软雅黑" panose="020B0503020204020204" charset="-122"/>
                <a:ea typeface="微软雅黑" panose="020B0503020204020204" charset="-122"/>
              </a:rPr>
              <a:t> </a:t>
            </a:r>
            <a:r>
              <a:rPr lang="zh-CN" altLang="en-US" sz="1600" dirty="0">
                <a:solidFill>
                  <a:schemeClr val="tx1">
                    <a:lumMod val="65000"/>
                    <a:lumOff val="35000"/>
                  </a:schemeClr>
                </a:solidFill>
                <a:latin typeface="微软雅黑" panose="020B0503020204020204" charset="-122"/>
                <a:ea typeface="微软雅黑" panose="020B0503020204020204" charset="-122"/>
              </a:rPr>
              <a:t>给职工提供舒适稳定的生活住所。</a:t>
            </a:r>
          </a:p>
        </p:txBody>
      </p:sp>
      <p:pic>
        <p:nvPicPr>
          <p:cNvPr id="10" name="图片 9" descr="Z:/顾丽强/2025项目/无锡五冶洛社项目/ppt/1.png1"/>
          <p:cNvPicPr>
            <a:picLocks noChangeAspect="1"/>
          </p:cNvPicPr>
          <p:nvPr>
            <p:custDataLst>
              <p:tags r:id="rId1"/>
            </p:custDataLst>
          </p:nvPr>
        </p:nvPicPr>
        <p:blipFill>
          <a:blip r:embed="rId4"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2" name="图片 11" descr="Z:/顾丽强/2025项目/无锡五冶洛社项目/ppt/2.png2"/>
          <p:cNvPicPr>
            <a:picLocks noChangeAspect="1"/>
          </p:cNvPicPr>
          <p:nvPr/>
        </p:nvPicPr>
        <p:blipFill>
          <a:blip r:embed="rId5"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4.11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现场面对面交底</a:t>
            </a:r>
          </a:p>
        </p:txBody>
      </p:sp>
      <p:sp>
        <p:nvSpPr>
          <p:cNvPr id="23" name="文本框 22"/>
          <p:cNvSpPr txBox="1"/>
          <p:nvPr>
            <p:custDataLst>
              <p:tags r:id="rId2"/>
            </p:custDataLst>
          </p:nvPr>
        </p:nvSpPr>
        <p:spPr>
          <a:xfrm>
            <a:off x="930275" y="185674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项目推行</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现场面对面交底</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制度，由技术负责人与施工员直接在作业面向班组长及工人进行技术讲解与操作示范。交底内容涵盖工艺标准、操作要点、安全风险和验收要求，并结合</a:t>
            </a:r>
            <a:r>
              <a:rPr lang="en-US" altLang="zh-CN" sz="1600" dirty="0">
                <a:latin typeface="微软雅黑" panose="020B0503020204020204" charset="-122"/>
                <a:ea typeface="微软雅黑" panose="020B0503020204020204" charset="-122"/>
                <a:cs typeface="微软雅黑" panose="020B0503020204020204" charset="-122"/>
              </a:rPr>
              <a:t>BIM</a:t>
            </a:r>
            <a:r>
              <a:rPr lang="zh-CN" altLang="en-US" sz="1600" dirty="0">
                <a:latin typeface="微软雅黑" panose="020B0503020204020204" charset="-122"/>
                <a:ea typeface="微软雅黑" panose="020B0503020204020204" charset="-122"/>
                <a:cs typeface="微软雅黑" panose="020B0503020204020204" charset="-122"/>
              </a:rPr>
              <a:t>模型、实物样板或图纸进行可视化说明，确保信息传递零偏差、操作要领全掌握。该制度强化了技术落地的穿透力，从源头统一施工标准，有效避免了因理解误差导致的质量与安全隐患，是保障施工一次成优的关键管理环节。</a:t>
            </a: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23012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8" name="图片 7" descr="2b83d14661f63cbdc8d56ee40dab3d8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87450" y="4244975"/>
            <a:ext cx="3186430" cy="2390140"/>
          </a:xfrm>
          <a:prstGeom prst="rect">
            <a:avLst/>
          </a:prstGeom>
        </p:spPr>
      </p:pic>
      <p:pic>
        <p:nvPicPr>
          <p:cNvPr id="9" name="图片 8" descr="39a1c614d196bd50130917bc3dbee6d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31360" y="4229100"/>
            <a:ext cx="3209290" cy="2406015"/>
          </a:xfrm>
          <a:prstGeom prst="rect">
            <a:avLst/>
          </a:prstGeom>
        </p:spPr>
      </p:pic>
      <p:pic>
        <p:nvPicPr>
          <p:cNvPr id="10" name="图片 9" descr="790d8fcd8485395a69aae05b7512374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907655" y="4225925"/>
            <a:ext cx="3213100" cy="240919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5"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6"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21" name="直接连接符 20"/>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4.12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清单式隐蔽验收</a:t>
            </a:r>
          </a:p>
        </p:txBody>
      </p:sp>
      <p:sp>
        <p:nvSpPr>
          <p:cNvPr id="23" name="文本框 22"/>
          <p:cNvSpPr txBox="1"/>
          <p:nvPr>
            <p:custDataLst>
              <p:tags r:id="rId2"/>
            </p:custDataLst>
          </p:nvPr>
        </p:nvSpPr>
        <p:spPr>
          <a:xfrm>
            <a:off x="930275" y="1685290"/>
            <a:ext cx="10108565" cy="1575435"/>
          </a:xfrm>
          <a:prstGeom prst="rect">
            <a:avLst/>
          </a:prstGeom>
          <a:noFill/>
        </p:spPr>
        <p:txBody>
          <a:bodyPr wrap="square" rtlCol="0">
            <a:noAutofit/>
          </a:bodyPr>
          <a:lstStyle/>
          <a:p>
            <a:pPr indent="457200" algn="l" rtl="0" eaLnBrk="0" fontAlgn="auto">
              <a:lnSpc>
                <a:spcPct val="200000"/>
              </a:lnSpc>
            </a:pPr>
            <a:r>
              <a:rPr lang="zh-CN" altLang="en-US" sz="1600" dirty="0">
                <a:latin typeface="微软雅黑" panose="020B0503020204020204" charset="-122"/>
                <a:ea typeface="微软雅黑" panose="020B0503020204020204" charset="-122"/>
                <a:cs typeface="微软雅黑" panose="020B0503020204020204" charset="-122"/>
              </a:rPr>
              <a:t>项目执行</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清单式隐蔽验收</a:t>
            </a:r>
            <a:r>
              <a:rPr lang="en-US" altLang="zh-CN" sz="1600" dirty="0">
                <a:latin typeface="微软雅黑" panose="020B0503020204020204" charset="-122"/>
                <a:ea typeface="微软雅黑" panose="020B0503020204020204" charset="-122"/>
                <a:cs typeface="微软雅黑" panose="020B0503020204020204" charset="-122"/>
              </a:rPr>
              <a:t>”</a:t>
            </a:r>
            <a:r>
              <a:rPr lang="zh-CN" altLang="en-US" sz="1600" dirty="0">
                <a:latin typeface="微软雅黑" panose="020B0503020204020204" charset="-122"/>
                <a:ea typeface="微软雅黑" panose="020B0503020204020204" charset="-122"/>
                <a:cs typeface="微软雅黑" panose="020B0503020204020204" charset="-122"/>
              </a:rPr>
              <a:t>制度，在每道隐蔽工程覆盖前，依据预先编制的标准化检查清单，逐项核对施工记录、材料证明、工艺参数与现场实体质量。验收过程全程留痕，发现问题立即标注并跟踪整改闭环，确保所有工序均达到设计及规范要求后方可进行下一道施工。该制度将隐蔽工程的管理由经验判断转为数据驱动，实现了质量过程的可追溯、责任的可界定，为工程整体质量提供了坚实的程序保障。</a:t>
            </a: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a:p>
            <a:pPr indent="457200" algn="l" rtl="0" eaLnBrk="0" fontAlgn="auto">
              <a:lnSpc>
                <a:spcPct val="20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12800" y="1807845"/>
            <a:ext cx="10545445" cy="2027555"/>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4" name="图片 3" descr="46b2de181779beeb4bb08df4c9511a9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7575" y="3961130"/>
            <a:ext cx="2383155" cy="2814955"/>
          </a:xfrm>
          <a:prstGeom prst="rect">
            <a:avLst/>
          </a:prstGeom>
        </p:spPr>
      </p:pic>
      <p:pic>
        <p:nvPicPr>
          <p:cNvPr id="9" name="图片 8" descr="ac286a8be7c822588aff7493b1cf5e6e"/>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69005" y="3961765"/>
            <a:ext cx="2500630" cy="2814320"/>
          </a:xfrm>
          <a:prstGeom prst="rect">
            <a:avLst/>
          </a:prstGeom>
        </p:spPr>
      </p:pic>
      <p:pic>
        <p:nvPicPr>
          <p:cNvPr id="10" name="图片 9" descr="ceeaf5cbc621fdba9a42186d57d401e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28385" y="3962400"/>
            <a:ext cx="2462530" cy="2814320"/>
          </a:xfrm>
          <a:prstGeom prst="rect">
            <a:avLst/>
          </a:prstGeom>
        </p:spPr>
      </p:pic>
      <p:pic>
        <p:nvPicPr>
          <p:cNvPr id="11" name="图片 10" descr="d978fa3801949a98f147fef12589ac1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734425" y="3962400"/>
            <a:ext cx="2492375" cy="281368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1000285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839796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550"/>
          <p:cNvSpPr/>
          <p:nvPr/>
        </p:nvSpPr>
        <p:spPr>
          <a:xfrm>
            <a:off x="5535425" y="3149367"/>
            <a:ext cx="3173473" cy="5592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zh-CN" altLang="en-US"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绿色施工管理</a:t>
            </a:r>
            <a:endParaRPr sz="3200" dirty="0">
              <a:latin typeface="微软雅黑" panose="020B0503020204020204" charset="-122"/>
              <a:ea typeface="微软雅黑" panose="020B0503020204020204" charset="-122"/>
              <a:cs typeface="微软雅黑" panose="020B0503020204020204" charset="-122"/>
            </a:endParaRPr>
          </a:p>
        </p:txBody>
      </p:sp>
      <p:pic>
        <p:nvPicPr>
          <p:cNvPr id="11" name="picture 32"/>
          <p:cNvPicPr>
            <a:picLocks noChangeAspect="1"/>
          </p:cNvPicPr>
          <p:nvPr/>
        </p:nvPicPr>
        <p:blipFill>
          <a:blip r:embed="rId6"/>
          <a:stretch>
            <a:fillRect/>
          </a:stretch>
        </p:blipFill>
        <p:spPr>
          <a:xfrm>
            <a:off x="4834813" y="2795273"/>
            <a:ext cx="19050" cy="1276349"/>
          </a:xfrm>
          <a:prstGeom prst="rect">
            <a:avLst/>
          </a:prstGeom>
        </p:spPr>
      </p:pic>
      <p:sp>
        <p:nvSpPr>
          <p:cNvPr id="13" name="椭圆 12"/>
          <p:cNvSpPr/>
          <p:nvPr>
            <p:custDataLst>
              <p:tags r:id="rId1"/>
            </p:custDataLst>
          </p:nvPr>
        </p:nvSpPr>
        <p:spPr>
          <a:xfrm>
            <a:off x="3145244" y="2795273"/>
            <a:ext cx="1283419" cy="1283421"/>
          </a:xfrm>
          <a:prstGeom prst="ellipse">
            <a:avLst/>
          </a:prstGeom>
          <a:gradFill flip="none" rotWithShape="1">
            <a:gsLst>
              <a:gs pos="0">
                <a:srgbClr val="5B9BD5">
                  <a:lumMod val="50000"/>
                </a:srgbClr>
              </a:gs>
              <a:gs pos="47000">
                <a:srgbClr val="5B9BD5">
                  <a:lumMod val="75000"/>
                </a:srgbClr>
              </a:gs>
              <a:gs pos="100000">
                <a:srgbClr val="00B0F0"/>
              </a:gs>
            </a:gsLst>
            <a:lin ang="18000000" scaled="0"/>
            <a:tileRect/>
          </a:gradFill>
          <a:ln w="12700" cap="flat" cmpd="sng" algn="ctr">
            <a:noFill/>
            <a:prstDash val="solid"/>
            <a:miter lim="800000"/>
          </a:ln>
          <a:effectLst>
            <a:outerShdw blurRad="685800" dist="571500" dir="8100000" sx="79000" sy="79000" algn="r" rotWithShape="0">
              <a:prstClr val="black">
                <a:alpha val="7000"/>
              </a:prst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cs typeface="+mn-ea"/>
              <a:sym typeface="+mn-lt"/>
            </a:endParaRPr>
          </a:p>
        </p:txBody>
      </p:sp>
      <p:sp>
        <p:nvSpPr>
          <p:cNvPr id="14" name="矩形 13"/>
          <p:cNvSpPr>
            <a:spLocks noChangeArrowheads="1"/>
          </p:cNvSpPr>
          <p:nvPr>
            <p:custDataLst>
              <p:tags r:id="rId2"/>
            </p:custDataLst>
          </p:nvPr>
        </p:nvSpPr>
        <p:spPr bwMode="auto">
          <a:xfrm>
            <a:off x="3489352" y="3123865"/>
            <a:ext cx="595017"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b="0" i="0" u="none" strike="noStrike" kern="0" cap="none" spc="0" normalizeH="0" baseline="0" noProof="0" dirty="0">
                <a:ln>
                  <a:noFill/>
                </a:ln>
                <a:solidFill>
                  <a:prstClr val="white"/>
                </a:solidFill>
                <a:effectLst/>
                <a:uLnTx/>
                <a:uFillTx/>
                <a:latin typeface="+mn-lt"/>
                <a:ea typeface="+mn-ea"/>
                <a:cs typeface="+mn-ea"/>
                <a:sym typeface="+mn-lt"/>
              </a:rPr>
              <a:t>五</a:t>
            </a:r>
          </a:p>
        </p:txBody>
      </p:sp>
      <p:pic>
        <p:nvPicPr>
          <p:cNvPr id="8" name="图片 7" descr="Z:/顾丽强/2025项目/无锡五冶洛社项目/ppt/1.png1"/>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322705" y="2992120"/>
            <a:ext cx="4958715" cy="3486150"/>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7"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pic>
        <p:nvPicPr>
          <p:cNvPr id="6" name="图片 5" descr="Z:/顾丽强/2025项目/无锡五冶洛社项目/ppt/9.jpg9"/>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616065" y="2983230"/>
            <a:ext cx="4605020" cy="3474085"/>
          </a:xfrm>
          <a:prstGeom prst="rect">
            <a:avLst/>
          </a:prstGeom>
        </p:spPr>
      </p:pic>
      <p:cxnSp>
        <p:nvCxnSpPr>
          <p:cNvPr id="8" name="直接连接符 7"/>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5.1 </a:t>
            </a:r>
            <a:r>
              <a:rPr lang="zh-CN" sz="1865" b="1" dirty="0">
                <a:solidFill>
                  <a:schemeClr val="tx1">
                    <a:lumMod val="65000"/>
                    <a:lumOff val="35000"/>
                  </a:schemeClr>
                </a:solidFill>
                <a:latin typeface="微软雅黑" panose="020B0503020204020204" charset="-122"/>
                <a:ea typeface="微软雅黑" panose="020B0503020204020204" charset="-122"/>
                <a:sym typeface="+mn-ea"/>
              </a:rPr>
              <a:t>绿色施工专项交底</a:t>
            </a:r>
          </a:p>
        </p:txBody>
      </p:sp>
      <p:sp>
        <p:nvSpPr>
          <p:cNvPr id="20" name="文本框 19"/>
          <p:cNvSpPr txBox="1"/>
          <p:nvPr>
            <p:custDataLst>
              <p:tags r:id="rId2"/>
            </p:custDataLst>
          </p:nvPr>
        </p:nvSpPr>
        <p:spPr>
          <a:xfrm>
            <a:off x="962025" y="1807210"/>
            <a:ext cx="10101580" cy="1097280"/>
          </a:xfrm>
          <a:prstGeom prst="rect">
            <a:avLst/>
          </a:prstGeom>
          <a:noFill/>
        </p:spPr>
        <p:txBody>
          <a:bodyPr wrap="square" rtlCol="0">
            <a:noAutofit/>
          </a:bodyPr>
          <a:lstStyle/>
          <a:p>
            <a:pPr indent="457200" fontAlgn="auto">
              <a:lnSpc>
                <a:spcPct val="150000"/>
              </a:lnSpc>
            </a:pPr>
            <a:r>
              <a:rPr lang="zh-CN" altLang="en-US" sz="1600" dirty="0">
                <a:sym typeface="+mn-ea"/>
              </a:rPr>
              <a:t>施工前，进行绿色施工专项交底，并组织培训。项目部精心策划，编制绿色施工实施规划方案，设定总体目标，建立绿色施工管理体系，施工过程中按方案开展绿色施工。</a:t>
            </a:r>
          </a:p>
        </p:txBody>
      </p:sp>
      <p:sp>
        <p:nvSpPr>
          <p:cNvPr id="13" name="矩形 12"/>
          <p:cNvSpPr/>
          <p:nvPr/>
        </p:nvSpPr>
        <p:spPr>
          <a:xfrm>
            <a:off x="812800" y="1807845"/>
            <a:ext cx="10419715" cy="95631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文本框 9"/>
          <p:cNvSpPr txBox="1"/>
          <p:nvPr/>
        </p:nvSpPr>
        <p:spPr>
          <a:xfrm>
            <a:off x="774700" y="2988310"/>
            <a:ext cx="398145" cy="3489960"/>
          </a:xfrm>
          <a:prstGeom prst="rect">
            <a:avLst/>
          </a:prstGeom>
          <a:solidFill>
            <a:srgbClr val="00B0F0"/>
          </a:solidFill>
        </p:spPr>
        <p:txBody>
          <a:bodyPr vert="eaVert"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400" b="1" dirty="0">
                <a:solidFill>
                  <a:schemeClr val="bg1"/>
                </a:solidFill>
                <a:latin typeface="Arial" panose="020B0604020202020204" pitchFamily="34" charset="0"/>
                <a:ea typeface="微软雅黑" panose="020B0503020204020204" charset="-122"/>
              </a:rPr>
              <a:t>绿色施工专项交底</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2025_12_17_14_29_IMG_260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651115" y="4069715"/>
            <a:ext cx="3594100" cy="1896110"/>
          </a:xfrm>
          <a:prstGeom prst="rect">
            <a:avLst/>
          </a:prstGeom>
        </p:spPr>
      </p:pic>
      <p:pic>
        <p:nvPicPr>
          <p:cNvPr id="37" name="图片 3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647940" y="1720215"/>
            <a:ext cx="3576320" cy="1793875"/>
          </a:xfrm>
          <a:prstGeom prst="rect">
            <a:avLst/>
          </a:prstGeom>
        </p:spPr>
      </p:pic>
      <p:pic>
        <p:nvPicPr>
          <p:cNvPr id="36" name="图片 3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825240" y="4069715"/>
            <a:ext cx="3510915" cy="1890395"/>
          </a:xfrm>
          <a:prstGeom prst="rect">
            <a:avLst/>
          </a:prstGeom>
        </p:spPr>
      </p:pic>
      <p:pic>
        <p:nvPicPr>
          <p:cNvPr id="32" name="图片 3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825240" y="1720215"/>
            <a:ext cx="3509645" cy="179768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24" name="矩形 23"/>
          <p:cNvSpPr/>
          <p:nvPr/>
        </p:nvSpPr>
        <p:spPr>
          <a:xfrm>
            <a:off x="834296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安全文明</a:t>
            </a: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智慧应用管理</a:t>
            </a:r>
          </a:p>
        </p:txBody>
      </p:sp>
      <p:sp>
        <p:nvSpPr>
          <p:cNvPr id="29" name="TextBox 10"/>
          <p:cNvSpPr txBox="1"/>
          <p:nvPr/>
        </p:nvSpPr>
        <p:spPr>
          <a:xfrm>
            <a:off x="8486064" y="91710"/>
            <a:ext cx="1344000" cy="589380"/>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技术质量</a:t>
            </a:r>
            <a:endParaRPr lang="en-US" altLang="zh-CN" sz="1600" b="1" dirty="0">
              <a:solidFill>
                <a:schemeClr val="bg1"/>
              </a:solidFill>
              <a:latin typeface="微软雅黑" panose="020B0503020204020204" charset="-122"/>
              <a:ea typeface="微软雅黑" panose="020B0503020204020204" charset="-122"/>
            </a:endParaRP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502357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cxnSp>
        <p:nvCxnSpPr>
          <p:cNvPr id="12" name="直接连接符 11"/>
          <p:cNvCxnSpPr/>
          <p:nvPr/>
        </p:nvCxnSpPr>
        <p:spPr>
          <a:xfrm>
            <a:off x="650312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图片 13" descr="Z:/顾丽强/2025项目/无锡五冶洛社项目/ppt/1.png1"/>
          <p:cNvPicPr>
            <a:picLocks noChangeAspect="1"/>
          </p:cNvPicPr>
          <p:nvPr>
            <p:custDataLst>
              <p:tags r:id="rId1"/>
            </p:custDataLst>
          </p:nvPr>
        </p:nvPicPr>
        <p:blipFill>
          <a:blip r:embed="rId9"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5" name="图片 14" descr="Z:/顾丽强/2025项目/无锡五冶洛社项目/ppt/2.png2"/>
          <p:cNvPicPr>
            <a:picLocks noChangeAspect="1"/>
          </p:cNvPicPr>
          <p:nvPr/>
        </p:nvPicPr>
        <p:blipFill>
          <a:blip r:embed="rId10"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sym typeface="+mn-ea"/>
              </a:rPr>
              <a:t>5.2 </a:t>
            </a:r>
            <a:r>
              <a:rPr lang="zh-CN" sz="1865" b="1" dirty="0">
                <a:solidFill>
                  <a:schemeClr val="tx1">
                    <a:lumMod val="65000"/>
                    <a:lumOff val="35000"/>
                  </a:schemeClr>
                </a:solidFill>
                <a:latin typeface="微软雅黑" panose="020B0503020204020204" charset="-122"/>
                <a:ea typeface="微软雅黑" panose="020B0503020204020204" charset="-122"/>
                <a:sym typeface="+mn-ea"/>
              </a:rPr>
              <a:t> 现场</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绿色</a:t>
            </a:r>
            <a:r>
              <a:rPr lang="zh-CN" sz="1865" b="1" dirty="0">
                <a:solidFill>
                  <a:schemeClr val="tx1">
                    <a:lumMod val="65000"/>
                    <a:lumOff val="35000"/>
                  </a:schemeClr>
                </a:solidFill>
                <a:latin typeface="微软雅黑" panose="020B0503020204020204" charset="-122"/>
                <a:ea typeface="微软雅黑" panose="020B0503020204020204" charset="-122"/>
                <a:sym typeface="+mn-ea"/>
              </a:rPr>
              <a:t>施工管理</a:t>
            </a:r>
          </a:p>
        </p:txBody>
      </p:sp>
      <p:sp>
        <p:nvSpPr>
          <p:cNvPr id="9" name="文本框 8"/>
          <p:cNvSpPr txBox="1"/>
          <p:nvPr>
            <p:custDataLst>
              <p:tags r:id="rId2"/>
            </p:custDataLst>
          </p:nvPr>
        </p:nvSpPr>
        <p:spPr>
          <a:xfrm>
            <a:off x="962025" y="1913890"/>
            <a:ext cx="2505075" cy="1097280"/>
          </a:xfrm>
          <a:prstGeom prst="rect">
            <a:avLst/>
          </a:prstGeom>
          <a:noFill/>
        </p:spPr>
        <p:txBody>
          <a:bodyPr wrap="square" rtlCol="0">
            <a:noAutofit/>
          </a:bodyPr>
          <a:lstStyle/>
          <a:p>
            <a:pPr indent="457200" fontAlgn="auto">
              <a:lnSpc>
                <a:spcPct val="150000"/>
              </a:lnSpc>
            </a:pPr>
            <a:r>
              <a:rPr lang="zh-CN" altLang="en-US" sz="1600" dirty="0">
                <a:sym typeface="+mn-ea"/>
              </a:rPr>
              <a:t>现场文明施工管理，项目严格落实</a:t>
            </a:r>
            <a:r>
              <a:rPr lang="en-US" altLang="zh-CN" sz="1600" dirty="0">
                <a:sym typeface="+mn-ea"/>
              </a:rPr>
              <a:t>“</a:t>
            </a:r>
            <a:r>
              <a:rPr lang="zh-CN" altLang="en-US" sz="1600" dirty="0">
                <a:sym typeface="+mn-ea"/>
              </a:rPr>
              <a:t>六个百分之百</a:t>
            </a:r>
            <a:r>
              <a:rPr lang="en-US" altLang="zh-CN" sz="1600" dirty="0">
                <a:sym typeface="+mn-ea"/>
              </a:rPr>
              <a:t>”</a:t>
            </a:r>
            <a:r>
              <a:rPr lang="zh-CN" altLang="en-US" sz="1600" dirty="0">
                <a:sym typeface="+mn-ea"/>
              </a:rPr>
              <a:t>，通过自动冲洗平台、、扬尘监测、太阳能路灯及道路清洁洒水车等设施，全方位确保绿色施工。这些举措系统性地降低了资源消耗与碳排放，彰显了可持续发展的施工实践。</a:t>
            </a:r>
            <a:endParaRPr lang="zh-CN" altLang="en-US" dirty="0">
              <a:sym typeface="+mn-ea"/>
            </a:endParaRPr>
          </a:p>
        </p:txBody>
      </p:sp>
      <p:sp>
        <p:nvSpPr>
          <p:cNvPr id="10" name="矩形 9"/>
          <p:cNvSpPr/>
          <p:nvPr/>
        </p:nvSpPr>
        <p:spPr>
          <a:xfrm>
            <a:off x="812801" y="1807844"/>
            <a:ext cx="2654300" cy="4539609"/>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文本框 10"/>
          <p:cNvSpPr txBox="1"/>
          <p:nvPr/>
        </p:nvSpPr>
        <p:spPr>
          <a:xfrm>
            <a:off x="3823243" y="3619623"/>
            <a:ext cx="3498851"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扬尘监测</a:t>
            </a:r>
            <a:endParaRPr lang="zh-CN" altLang="en-US" sz="1400" dirty="0">
              <a:solidFill>
                <a:schemeClr val="bg1"/>
              </a:solidFill>
              <a:latin typeface="微软雅黑" panose="020B0503020204020204" charset="-122"/>
              <a:ea typeface="微软雅黑" panose="020B0503020204020204" charset="-122"/>
            </a:endParaRPr>
          </a:p>
        </p:txBody>
      </p:sp>
      <p:sp>
        <p:nvSpPr>
          <p:cNvPr id="18" name="文本框 17"/>
          <p:cNvSpPr txBox="1"/>
          <p:nvPr/>
        </p:nvSpPr>
        <p:spPr>
          <a:xfrm>
            <a:off x="7657468" y="3619623"/>
            <a:ext cx="3572507"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扬尘喷淋</a:t>
            </a:r>
          </a:p>
        </p:txBody>
      </p:sp>
      <p:sp>
        <p:nvSpPr>
          <p:cNvPr id="21" name="文本框 20"/>
          <p:cNvSpPr txBox="1"/>
          <p:nvPr/>
        </p:nvSpPr>
        <p:spPr>
          <a:xfrm>
            <a:off x="3823335" y="6056630"/>
            <a:ext cx="351409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三级沉淀池</a:t>
            </a:r>
          </a:p>
        </p:txBody>
      </p:sp>
      <p:sp>
        <p:nvSpPr>
          <p:cNvPr id="23" name="文本框 22"/>
          <p:cNvSpPr txBox="1"/>
          <p:nvPr/>
        </p:nvSpPr>
        <p:spPr>
          <a:xfrm>
            <a:off x="7657468" y="6069299"/>
            <a:ext cx="3572507"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车辆冲洗台</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Z:/顾丽强/2025项目/无锡五冶洛社项目/ppt/1.jpg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635"/>
            <a:ext cx="12192000" cy="6857365"/>
          </a:xfrm>
          <a:prstGeom prst="rect">
            <a:avLst/>
          </a:prstGeom>
        </p:spPr>
      </p:pic>
      <p:sp>
        <p:nvSpPr>
          <p:cNvPr id="7" name="矩形 6"/>
          <p:cNvSpPr/>
          <p:nvPr/>
        </p:nvSpPr>
        <p:spPr>
          <a:xfrm>
            <a:off x="0" y="635"/>
            <a:ext cx="12192000" cy="6858000"/>
          </a:xfrm>
          <a:prstGeom prst="rect">
            <a:avLst/>
          </a:prstGeom>
          <a:gradFill flip="none" rotWithShape="1">
            <a:gsLst>
              <a:gs pos="30000">
                <a:srgbClr val="2A57A3">
                  <a:alpha val="85000"/>
                </a:srgbClr>
              </a:gs>
              <a:gs pos="100000">
                <a:srgbClr val="2859A1">
                  <a:alpha val="1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 name="矩形 1"/>
          <p:cNvSpPr/>
          <p:nvPr/>
        </p:nvSpPr>
        <p:spPr>
          <a:xfrm>
            <a:off x="0" y="6239510"/>
            <a:ext cx="12192000" cy="618490"/>
          </a:xfrm>
          <a:prstGeom prst="rect">
            <a:avLst/>
          </a:prstGeom>
          <a:solidFill>
            <a:schemeClr val="tx1">
              <a:lumMod val="85000"/>
              <a:lumOff val="1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文本框 2"/>
          <p:cNvSpPr txBox="1"/>
          <p:nvPr/>
        </p:nvSpPr>
        <p:spPr>
          <a:xfrm>
            <a:off x="1706880" y="6388100"/>
            <a:ext cx="8898890" cy="398780"/>
          </a:xfrm>
          <a:prstGeom prst="rect">
            <a:avLst/>
          </a:prstGeom>
          <a:noFill/>
        </p:spPr>
        <p:txBody>
          <a:bodyPr wrap="square" rtlCol="0">
            <a:spAutoFit/>
          </a:bodyPr>
          <a:lstStyle/>
          <a:p>
            <a:pPr algn="dist"/>
            <a:r>
              <a:rPr kumimoji="1" lang="zh-CN" altLang="en-US" sz="2000" dirty="0">
                <a:solidFill>
                  <a:schemeClr val="bg1"/>
                </a:solidFill>
                <a:latin typeface="思源黑体 CN Regular" panose="020B0500000000000000" charset="-122"/>
                <a:ea typeface="思源黑体 CN Regular" panose="020B0500000000000000" charset="-122"/>
                <a:sym typeface="+mn-ea"/>
              </a:rPr>
              <a:t>中国五冶集团有限公司</a:t>
            </a:r>
            <a:r>
              <a:rPr kumimoji="1" lang="en-US" altLang="zh-CN" sz="2000" dirty="0">
                <a:solidFill>
                  <a:schemeClr val="bg1"/>
                </a:solidFill>
                <a:latin typeface="思源黑体 CN Regular" panose="020B0500000000000000" charset="-122"/>
                <a:ea typeface="思源黑体 CN Regular" panose="020B0500000000000000" charset="-122"/>
                <a:sym typeface="+mn-ea"/>
              </a:rPr>
              <a:t>&amp;</a:t>
            </a:r>
            <a:r>
              <a:rPr kumimoji="1" lang="zh-CN" altLang="en-US" sz="2000" dirty="0">
                <a:solidFill>
                  <a:schemeClr val="bg1"/>
                </a:solidFill>
                <a:latin typeface="思源黑体 CN Regular" panose="020B0500000000000000" charset="-122"/>
                <a:ea typeface="思源黑体 CN Regular" panose="020B0500000000000000" charset="-122"/>
              </a:rPr>
              <a:t>江苏中轩建设有限公司</a:t>
            </a:r>
          </a:p>
        </p:txBody>
      </p:sp>
      <p:sp>
        <p:nvSpPr>
          <p:cNvPr id="12" name="文本框 11"/>
          <p:cNvSpPr txBox="1"/>
          <p:nvPr/>
        </p:nvSpPr>
        <p:spPr>
          <a:xfrm>
            <a:off x="1036320" y="1726565"/>
            <a:ext cx="3171190" cy="391795"/>
          </a:xfrm>
          <a:prstGeom prst="rect">
            <a:avLst/>
          </a:prstGeom>
          <a:noFill/>
        </p:spPr>
        <p:txBody>
          <a:bodyPr wrap="square" rtlCol="0">
            <a:noAutofit/>
          </a:bodyPr>
          <a:lstStyle/>
          <a:p>
            <a:pPr algn="dist"/>
            <a:r>
              <a:rPr kumimoji="1" lang="zh-CN" altLang="en-US" cap="all" dirty="0">
                <a:solidFill>
                  <a:schemeClr val="bg1"/>
                </a:solidFill>
                <a:latin typeface="思源黑体 CN Regular" panose="020B0500000000000000" charset="-122"/>
                <a:ea typeface="思源黑体 CN Regular" panose="020B0500000000000000" charset="-122"/>
              </a:rPr>
              <a:t>严守安全底线，筑牢发展根基</a:t>
            </a:r>
          </a:p>
        </p:txBody>
      </p:sp>
      <p:sp>
        <p:nvSpPr>
          <p:cNvPr id="22" name="TextBox 4"/>
          <p:cNvSpPr txBox="1"/>
          <p:nvPr/>
        </p:nvSpPr>
        <p:spPr>
          <a:xfrm>
            <a:off x="1036320" y="2099310"/>
            <a:ext cx="7751445" cy="2074545"/>
          </a:xfrm>
          <a:prstGeom prst="rect">
            <a:avLst/>
          </a:prstGeom>
          <a:noFill/>
        </p:spPr>
        <p:txBody>
          <a:bodyPr wrap="none" rtlCol="0">
            <a:noAutofit/>
          </a:bodyPr>
          <a:lstStyle/>
          <a:p>
            <a:pPr algn="l">
              <a:lnSpc>
                <a:spcPct val="120000"/>
              </a:lnSpc>
              <a:spcBef>
                <a:spcPts val="0"/>
              </a:spcBef>
              <a:spcAft>
                <a:spcPts val="0"/>
              </a:spcAft>
            </a:pPr>
            <a:r>
              <a:rPr lang="zh-CN" altLang="en-US" sz="7200" dirty="0">
                <a:solidFill>
                  <a:schemeClr val="bg1"/>
                </a:solidFill>
                <a:latin typeface="思源黑体 CN Bold" panose="020B0800000000000000" charset="-122"/>
                <a:ea typeface="思源黑体 CN Bold" panose="020B0800000000000000" charset="-122"/>
              </a:rPr>
              <a:t>汇报完毕</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3231850"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安全文明</a:t>
            </a:r>
          </a:p>
          <a:p>
            <a:pPr algn="ctr"/>
            <a:r>
              <a:rPr lang="zh-CN" altLang="en-US" sz="1600" b="1" dirty="0">
                <a:solidFill>
                  <a:schemeClr val="bg1">
                    <a:lumMod val="50000"/>
                  </a:schemeClr>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0" name="图片 9" descr="Z:/顾丽强/2025项目/无锡五冶洛社项目/ppt/1.png1"/>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2" name="图片 11" descr="Z:/顾丽强/2025项目/无锡五冶洛社项目/ppt/2.png2"/>
          <p:cNvPicPr>
            <a:picLocks noChangeAspect="1"/>
          </p:cNvPicPr>
          <p:nvPr/>
        </p:nvPicPr>
        <p:blipFill>
          <a:blip r:embed="rId7"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 name="直接连接符 2"/>
          <p:cNvCxnSpPr/>
          <p:nvPr/>
        </p:nvCxnSpPr>
        <p:spPr>
          <a:xfrm>
            <a:off x="425752" y="1528840"/>
            <a:ext cx="444309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6"/>
          <p:cNvSpPr txBox="1"/>
          <p:nvPr/>
        </p:nvSpPr>
        <p:spPr>
          <a:xfrm>
            <a:off x="812800" y="1108710"/>
            <a:ext cx="3978275" cy="66929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1.2 </a:t>
            </a:r>
            <a:r>
              <a:rPr lang="zh-CN" altLang="en-US" sz="1865" b="1" dirty="0">
                <a:solidFill>
                  <a:schemeClr val="tx1">
                    <a:lumMod val="65000"/>
                    <a:lumOff val="35000"/>
                  </a:schemeClr>
                </a:solidFill>
                <a:latin typeface="微软雅黑" panose="020B0503020204020204" charset="-122"/>
                <a:ea typeface="微软雅黑" panose="020B0503020204020204" charset="-122"/>
              </a:rPr>
              <a:t>工程建设项目责任主体与目标</a:t>
            </a:r>
          </a:p>
          <a:p>
            <a:pPr algn="l"/>
            <a:endParaRPr lang="zh-CN" altLang="en-US" sz="1865" b="1" dirty="0">
              <a:solidFill>
                <a:schemeClr val="tx1">
                  <a:lumMod val="65000"/>
                  <a:lumOff val="35000"/>
                </a:schemeClr>
              </a:solidFill>
              <a:latin typeface="微软雅黑" panose="020B0503020204020204" charset="-122"/>
              <a:ea typeface="微软雅黑" panose="020B0503020204020204" charset="-122"/>
            </a:endParaRPr>
          </a:p>
        </p:txBody>
      </p:sp>
      <p:pic>
        <p:nvPicPr>
          <p:cNvPr id="54" name="图片 54" descr="Z:/顾丽强/2025项目/无锡五冶洛社项目/ppt/2.jpg2"/>
          <p:cNvPicPr/>
          <p:nvPr>
            <p:custDataLst>
              <p:tags r:id="rId2"/>
            </p:custDataLst>
          </p:nvPr>
        </p:nvPicPr>
        <p:blipFill>
          <a:blip r:embed="rId8" cstate="screen">
            <a:extLst>
              <a:ext uri="{28A0092B-C50C-407E-A947-70E740481C1C}">
                <a14:useLocalDpi xmlns:a14="http://schemas.microsoft.com/office/drawing/2010/main"/>
              </a:ext>
            </a:extLst>
          </a:blip>
          <a:srcRect/>
          <a:stretch>
            <a:fillRect/>
          </a:stretch>
        </p:blipFill>
        <p:spPr>
          <a:xfrm>
            <a:off x="5532755" y="1668145"/>
            <a:ext cx="6033135" cy="4860290"/>
          </a:xfrm>
          <a:prstGeom prst="rect">
            <a:avLst/>
          </a:prstGeom>
          <a:ln w="3175" cmpd="sng">
            <a:solidFill>
              <a:srgbClr val="FF0000"/>
            </a:solidFill>
            <a:prstDash val="dash"/>
          </a:ln>
        </p:spPr>
      </p:pic>
      <p:graphicFrame>
        <p:nvGraphicFramePr>
          <p:cNvPr id="6" name="表格 5"/>
          <p:cNvGraphicFramePr/>
          <p:nvPr>
            <p:custDataLst>
              <p:tags r:id="rId3"/>
            </p:custDataLst>
          </p:nvPr>
        </p:nvGraphicFramePr>
        <p:xfrm>
          <a:off x="420370" y="1670685"/>
          <a:ext cx="4940935" cy="4845050"/>
        </p:xfrm>
        <a:graphic>
          <a:graphicData uri="http://schemas.openxmlformats.org/drawingml/2006/table">
            <a:tbl>
              <a:tblPr firstRow="1" bandRow="1">
                <a:tableStyleId>{616DA210-FB5B-4158-B5E0-FEB733F419BA}</a:tableStyleId>
              </a:tblPr>
              <a:tblGrid>
                <a:gridCol w="1136650">
                  <a:extLst>
                    <a:ext uri="{9D8B030D-6E8A-4147-A177-3AD203B41FA5}">
                      <a16:colId xmlns:a16="http://schemas.microsoft.com/office/drawing/2014/main" val="20000"/>
                    </a:ext>
                  </a:extLst>
                </a:gridCol>
                <a:gridCol w="1355090">
                  <a:extLst>
                    <a:ext uri="{9D8B030D-6E8A-4147-A177-3AD203B41FA5}">
                      <a16:colId xmlns:a16="http://schemas.microsoft.com/office/drawing/2014/main" val="20001"/>
                    </a:ext>
                  </a:extLst>
                </a:gridCol>
                <a:gridCol w="949960">
                  <a:extLst>
                    <a:ext uri="{9D8B030D-6E8A-4147-A177-3AD203B41FA5}">
                      <a16:colId xmlns:a16="http://schemas.microsoft.com/office/drawing/2014/main" val="20002"/>
                    </a:ext>
                  </a:extLst>
                </a:gridCol>
                <a:gridCol w="1499235">
                  <a:extLst>
                    <a:ext uri="{9D8B030D-6E8A-4147-A177-3AD203B41FA5}">
                      <a16:colId xmlns:a16="http://schemas.microsoft.com/office/drawing/2014/main" val="20003"/>
                    </a:ext>
                  </a:extLst>
                </a:gridCol>
              </a:tblGrid>
              <a:tr h="562610">
                <a:tc>
                  <a:txBody>
                    <a:bodyPr/>
                    <a:lstStyle/>
                    <a:p>
                      <a:pPr indent="0" algn="ctr">
                        <a:lnSpc>
                          <a:spcPct val="120000"/>
                        </a:lnSpc>
                        <a:spcBef>
                          <a:spcPts val="0"/>
                        </a:spcBef>
                        <a:spcAft>
                          <a:spcPts val="0"/>
                        </a:spcAft>
                        <a:buClrTx/>
                        <a:buSzTx/>
                        <a:buFontTx/>
                        <a:buNone/>
                      </a:pPr>
                      <a:r>
                        <a:rPr lang="en-US" sz="1200" b="0" spc="60">
                          <a:solidFill>
                            <a:srgbClr val="646464"/>
                          </a:solidFill>
                          <a:latin typeface="思源黑体 CN Bold" panose="020B0800000000000000" charset="-122"/>
                          <a:ea typeface="思源黑体 CN Bold" panose="020B0800000000000000" charset="-122"/>
                        </a:rPr>
                        <a:t>工程名称</a:t>
                      </a:r>
                    </a:p>
                  </a:txBody>
                  <a:tcPr marL="19050" marR="19050" marT="4762" marB="4762"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solidFill>
                      <a:srgbClr val="FFFFFF"/>
                    </a:solidFill>
                  </a:tcPr>
                </a:tc>
                <a:tc gridSpan="3">
                  <a:txBody>
                    <a:bodyPr/>
                    <a:lstStyle/>
                    <a:p>
                      <a:pPr indent="0" algn="ctr">
                        <a:lnSpc>
                          <a:spcPct val="120000"/>
                        </a:lnSpc>
                        <a:spcBef>
                          <a:spcPts val="0"/>
                        </a:spcBef>
                        <a:spcAft>
                          <a:spcPts val="0"/>
                        </a:spcAft>
                        <a:buClrTx/>
                        <a:buSzTx/>
                        <a:buFontTx/>
                        <a:buNone/>
                      </a:pPr>
                      <a:r>
                        <a:rPr lang="zh-CN" altLang="en-US" sz="1200" b="0" spc="60">
                          <a:solidFill>
                            <a:srgbClr val="646464"/>
                          </a:solidFill>
                          <a:latin typeface="微软雅黑" panose="020B0503020204020204" charset="-122"/>
                          <a:ea typeface="微软雅黑" panose="020B0503020204020204" charset="-122"/>
                        </a:rPr>
                        <a:t>洛社双庙保障性租赁住房二期新建工程</a:t>
                      </a:r>
                    </a:p>
                  </a:txBody>
                  <a:tcPr marL="19050" marR="19050" marT="4762" marB="4762"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solidFill>
                      <a:srgbClr val="FFFFFF"/>
                    </a:solidFill>
                  </a:tcPr>
                </a:tc>
                <a:tc hMerge="1">
                  <a:txBody>
                    <a:bodyPr/>
                    <a:lstStyle/>
                    <a:p>
                      <a:endParaRPr lang="zh-CN"/>
                    </a:p>
                  </a:txBody>
                  <a:tcPr marL="177800" marR="177800" marT="107950" marB="107950" anchor="ctr">
                    <a:lnT w="28575">
                      <a:solidFill>
                        <a:srgbClr val="646464"/>
                      </a:solidFill>
                      <a:prstDash val="solid"/>
                    </a:lnT>
                    <a:lnB w="9525">
                      <a:solidFill>
                        <a:srgbClr val="646464"/>
                      </a:solidFill>
                      <a:prstDash val="sysDash"/>
                    </a:lnB>
                  </a:tcPr>
                </a:tc>
                <a:tc hMerge="1">
                  <a:txBody>
                    <a:bodyPr/>
                    <a:lstStyle/>
                    <a:p>
                      <a:endParaRPr lang="zh-CN"/>
                    </a:p>
                  </a:txBody>
                  <a:tcPr marL="177800" marR="177800" marT="107950" marB="107950" anchor="ctr">
                    <a:lnR w="9525">
                      <a:solidFill>
                        <a:srgbClr val="646464"/>
                      </a:solidFill>
                      <a:prstDash val="sysDash"/>
                    </a:lnR>
                    <a:lnT w="28575">
                      <a:solidFill>
                        <a:srgbClr val="646464"/>
                      </a:solidFill>
                      <a:prstDash val="solid"/>
                    </a:lnT>
                    <a:lnB w="9525">
                      <a:solidFill>
                        <a:srgbClr val="646464"/>
                      </a:solidFill>
                      <a:prstDash val="sysDash"/>
                    </a:lnB>
                  </a:tcPr>
                </a:tc>
                <a:extLst>
                  <a:ext uri="{0D108BD9-81ED-4DB2-BD59-A6C34878D82A}">
                    <a16:rowId xmlns:a16="http://schemas.microsoft.com/office/drawing/2014/main" val="10000"/>
                  </a:ext>
                </a:extLst>
              </a:tr>
              <a:tr h="522605">
                <a:tc>
                  <a:txBody>
                    <a:bodyPr/>
                    <a:lstStyle/>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建设单位</a:t>
                      </a:r>
                    </a:p>
                  </a:txBody>
                  <a:tcPr marL="19050" marR="19050" marT="4762" marB="4762" anchor="ctr">
                    <a:lnL w="9525">
                      <a:solidFill>
                        <a:srgbClr val="646464"/>
                      </a:solidFill>
                      <a:prstDash val="sysDash"/>
                    </a:lnL>
                    <a:lnR w="9525">
                      <a:solidFill>
                        <a:srgbClr val="646464"/>
                      </a:solidFill>
                      <a:prstDash val="sysDash"/>
                    </a:lnR>
                    <a:lnT w="9525" cap="flat" cmpd="sng" algn="ctr">
                      <a:solidFill>
                        <a:srgbClr val="646464"/>
                      </a:solidFill>
                      <a:prstDash val="sysDash"/>
                      <a:round/>
                      <a:headEnd type="none" w="med" len="med"/>
                      <a:tailEnd type="none" w="med" len="med"/>
                    </a:lnT>
                    <a:lnB w="9525">
                      <a:solidFill>
                        <a:srgbClr val="646464"/>
                      </a:solidFill>
                      <a:prstDash val="sysDash"/>
                    </a:lnB>
                    <a:solidFill>
                      <a:srgbClr val="F2F2F2"/>
                    </a:solidFill>
                  </a:tcPr>
                </a:tc>
                <a:tc gridSpan="3">
                  <a:txBody>
                    <a:bodyPr/>
                    <a:lstStyle/>
                    <a:p>
                      <a:pPr indent="0" algn="ctr">
                        <a:lnSpc>
                          <a:spcPct val="120000"/>
                        </a:lnSpc>
                        <a:spcBef>
                          <a:spcPts val="0"/>
                        </a:spcBef>
                        <a:spcAft>
                          <a:spcPts val="0"/>
                        </a:spcAft>
                        <a:buClrTx/>
                        <a:buSzTx/>
                        <a:buFontTx/>
                        <a:buNone/>
                      </a:pPr>
                      <a:r>
                        <a:rPr lang="zh-CN" altLang="en-US" sz="1200" b="0" spc="60">
                          <a:solidFill>
                            <a:srgbClr val="404040"/>
                          </a:solidFill>
                          <a:latin typeface="微软雅黑" panose="020B0503020204020204" charset="-122"/>
                          <a:ea typeface="微软雅黑" panose="020B0503020204020204" charset="-122"/>
                        </a:rPr>
                        <a:t>无锡惠龙建设投资有限公司</a:t>
                      </a:r>
                    </a:p>
                  </a:txBody>
                  <a:tcPr marL="19050" marR="19050" marT="4762" marB="4762" anchor="ctr">
                    <a:lnL w="9525">
                      <a:solidFill>
                        <a:srgbClr val="646464"/>
                      </a:solidFill>
                      <a:prstDash val="sysDash"/>
                    </a:lnL>
                    <a:lnR w="9525">
                      <a:solidFill>
                        <a:srgbClr val="646464"/>
                      </a:solidFill>
                      <a:prstDash val="sysDash"/>
                    </a:lnR>
                    <a:lnT w="9525" cap="flat" cmpd="sng" algn="ctr">
                      <a:solidFill>
                        <a:srgbClr val="646464"/>
                      </a:solidFill>
                      <a:prstDash val="sysDash"/>
                      <a:round/>
                      <a:headEnd type="none" w="med" len="med"/>
                      <a:tailEnd type="none" w="med" len="med"/>
                    </a:lnT>
                    <a:lnB w="9525">
                      <a:solidFill>
                        <a:srgbClr val="646464"/>
                      </a:solidFill>
                      <a:prstDash val="sysDash"/>
                    </a:lnB>
                    <a:solidFill>
                      <a:srgbClr val="F2F2F2"/>
                    </a:solidFill>
                  </a:tcPr>
                </a:tc>
                <a:tc hMerge="1">
                  <a:txBody>
                    <a:bodyPr/>
                    <a:lstStyle/>
                    <a:p>
                      <a:endParaRPr lang="zh-CN"/>
                    </a:p>
                  </a:txBody>
                  <a:tcPr marL="177800" marR="177800" marT="107950" marB="107950" anchor="ctr">
                    <a:lnR w="9525">
                      <a:solidFill>
                        <a:srgbClr val="646464"/>
                      </a:solidFill>
                      <a:prstDash val="sysDash"/>
                    </a:lnR>
                    <a:lnT w="28575">
                      <a:solidFill>
                        <a:srgbClr val="646464"/>
                      </a:solidFill>
                      <a:prstDash val="solid"/>
                    </a:lnT>
                    <a:lnB w="9525">
                      <a:solidFill>
                        <a:srgbClr val="646464"/>
                      </a:solidFill>
                      <a:prstDash val="sysDash"/>
                    </a:lnB>
                  </a:tcPr>
                </a:tc>
                <a:tc hMerge="1">
                  <a:txBody>
                    <a:bodyPr/>
                    <a:lstStyle/>
                    <a:p>
                      <a:endParaRPr lang="zh-CN"/>
                    </a:p>
                  </a:txBody>
                  <a:tcPr marL="177800" marR="177800" marT="107950" marB="107950" anchor="ctr">
                    <a:lnR w="9525">
                      <a:solidFill>
                        <a:srgbClr val="646464"/>
                      </a:solidFill>
                      <a:prstDash val="sysDash"/>
                    </a:lnR>
                    <a:lnT w="28575">
                      <a:solidFill>
                        <a:srgbClr val="646464"/>
                      </a:solidFill>
                      <a:prstDash val="solid"/>
                    </a:lnT>
                    <a:lnB w="9525">
                      <a:solidFill>
                        <a:srgbClr val="646464"/>
                      </a:solidFill>
                      <a:prstDash val="sysDash"/>
                    </a:lnB>
                  </a:tcPr>
                </a:tc>
                <a:extLst>
                  <a:ext uri="{0D108BD9-81ED-4DB2-BD59-A6C34878D82A}">
                    <a16:rowId xmlns:a16="http://schemas.microsoft.com/office/drawing/2014/main" val="10001"/>
                  </a:ext>
                </a:extLst>
              </a:tr>
              <a:tr h="525145">
                <a:tc>
                  <a:txBody>
                    <a:bodyPr/>
                    <a:lstStyle/>
                    <a:p>
                      <a:pPr indent="0" algn="ctr">
                        <a:lnSpc>
                          <a:spcPct val="120000"/>
                        </a:lnSpc>
                        <a:spcBef>
                          <a:spcPts val="0"/>
                        </a:spcBef>
                        <a:spcAft>
                          <a:spcPts val="0"/>
                        </a:spcAft>
                        <a:buNone/>
                      </a:pPr>
                      <a:r>
                        <a:rPr lang="en-US" sz="1200" b="0" spc="60">
                          <a:solidFill>
                            <a:srgbClr val="646464"/>
                          </a:solidFill>
                          <a:latin typeface="思源黑体 CN Bold" panose="020B0800000000000000" charset="-122"/>
                          <a:ea typeface="思源黑体 CN Bold" panose="020B0800000000000000" charset="-122"/>
                        </a:rPr>
                        <a:t>监理单位</a:t>
                      </a:r>
                      <a:endParaRPr lang="en-US" altLang="en-US" sz="1200" b="0" spc="60">
                        <a:solidFill>
                          <a:srgbClr val="646464"/>
                        </a:solidFill>
                        <a:latin typeface="思源黑体 CN Bold" panose="020B0800000000000000" charset="-122"/>
                        <a:ea typeface="思源黑体 CN Bold" panose="020B0800000000000000" charset="-122"/>
                      </a:endParaRP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AFAFA"/>
                    </a:solidFill>
                  </a:tcPr>
                </a:tc>
                <a:tc gridSpan="3">
                  <a:txBody>
                    <a:bodyPr/>
                    <a:lstStyle/>
                    <a:p>
                      <a:pPr indent="0" algn="ctr">
                        <a:lnSpc>
                          <a:spcPct val="120000"/>
                        </a:lnSpc>
                        <a:spcBef>
                          <a:spcPts val="0"/>
                        </a:spcBef>
                        <a:spcAft>
                          <a:spcPts val="0"/>
                        </a:spcAft>
                        <a:buClrTx/>
                        <a:buSzTx/>
                        <a:buFontTx/>
                        <a:buNone/>
                      </a:pPr>
                      <a:r>
                        <a:rPr lang="zh-CN" altLang="en-US" sz="1200" b="0" spc="60">
                          <a:solidFill>
                            <a:srgbClr val="404040"/>
                          </a:solidFill>
                          <a:latin typeface="微软雅黑" panose="020B0503020204020204" charset="-122"/>
                          <a:ea typeface="微软雅黑" panose="020B0503020204020204" charset="-122"/>
                        </a:rPr>
                        <a:t>江苏中城监建设集团有限公司</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AFAFA"/>
                    </a:solidFill>
                  </a:tcPr>
                </a:tc>
                <a:tc hMerge="1">
                  <a:txBody>
                    <a:bodyPr/>
                    <a:lstStyle/>
                    <a:p>
                      <a:endParaRPr lang="zh-CN"/>
                    </a:p>
                  </a:txBody>
                  <a:tcPr marL="177800" marR="177800" marT="107950" marB="107950" anchor="ctr">
                    <a:lnT w="9525">
                      <a:solidFill>
                        <a:srgbClr val="646464"/>
                      </a:solidFill>
                      <a:prstDash val="sysDash"/>
                    </a:lnT>
                    <a:lnB w="9525">
                      <a:solidFill>
                        <a:srgbClr val="646464"/>
                      </a:solidFill>
                      <a:prstDash val="sysDash"/>
                    </a:lnB>
                  </a:tcPr>
                </a:tc>
                <a:tc hMerge="1">
                  <a:txBody>
                    <a:bodyPr/>
                    <a:lstStyle/>
                    <a:p>
                      <a:endParaRPr lang="zh-CN"/>
                    </a:p>
                  </a:txBody>
                  <a:tcPr marL="177800" marR="177800" marT="107950" marB="107950" anchor="ctr">
                    <a:lnR w="9525">
                      <a:solidFill>
                        <a:srgbClr val="646464"/>
                      </a:solidFill>
                      <a:prstDash val="sysDash"/>
                    </a:lnR>
                    <a:lnT w="9525">
                      <a:solidFill>
                        <a:srgbClr val="646464"/>
                      </a:solidFill>
                      <a:prstDash val="sysDash"/>
                    </a:lnT>
                    <a:lnB w="9525">
                      <a:solidFill>
                        <a:srgbClr val="646464"/>
                      </a:solidFill>
                      <a:prstDash val="sysDash"/>
                    </a:lnB>
                  </a:tcPr>
                </a:tc>
                <a:extLst>
                  <a:ext uri="{0D108BD9-81ED-4DB2-BD59-A6C34878D82A}">
                    <a16:rowId xmlns:a16="http://schemas.microsoft.com/office/drawing/2014/main" val="10002"/>
                  </a:ext>
                </a:extLst>
              </a:tr>
              <a:tr h="504825">
                <a:tc>
                  <a:txBody>
                    <a:bodyPr/>
                    <a:lstStyle/>
                    <a:p>
                      <a:pPr indent="0" algn="ctr">
                        <a:lnSpc>
                          <a:spcPct val="120000"/>
                        </a:lnSpc>
                        <a:spcBef>
                          <a:spcPts val="0"/>
                        </a:spcBef>
                        <a:spcAft>
                          <a:spcPts val="0"/>
                        </a:spcAft>
                        <a:buNone/>
                      </a:pPr>
                      <a:r>
                        <a:rPr lang="en-US" sz="1200" b="0" spc="60">
                          <a:solidFill>
                            <a:srgbClr val="646464"/>
                          </a:solidFill>
                          <a:latin typeface="思源黑体 CN Bold" panose="020B0800000000000000" charset="-122"/>
                          <a:ea typeface="思源黑体 CN Bold" panose="020B0800000000000000" charset="-122"/>
                        </a:rPr>
                        <a:t>勘察单位</a:t>
                      </a:r>
                      <a:endParaRPr lang="en-US" altLang="en-US" sz="1200" b="0" spc="60">
                        <a:solidFill>
                          <a:srgbClr val="646464"/>
                        </a:solidFill>
                        <a:latin typeface="思源黑体 CN Bold" panose="020B0800000000000000" charset="-122"/>
                        <a:ea typeface="思源黑体 CN Bold" panose="020B0800000000000000" charset="-122"/>
                      </a:endParaRP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tc gridSpan="3">
                  <a:txBody>
                    <a:bodyPr/>
                    <a:lstStyle/>
                    <a:p>
                      <a:pPr indent="0" algn="ctr">
                        <a:lnSpc>
                          <a:spcPct val="120000"/>
                        </a:lnSpc>
                        <a:spcBef>
                          <a:spcPts val="0"/>
                        </a:spcBef>
                        <a:spcAft>
                          <a:spcPts val="0"/>
                        </a:spcAft>
                        <a:buClrTx/>
                        <a:buSzTx/>
                        <a:buFontTx/>
                        <a:buNone/>
                      </a:pPr>
                      <a:r>
                        <a:rPr lang="zh-CN" altLang="en-US" sz="1200" b="0" spc="60">
                          <a:solidFill>
                            <a:srgbClr val="404040"/>
                          </a:solidFill>
                          <a:latin typeface="微软雅黑" panose="020B0503020204020204" charset="-122"/>
                          <a:ea typeface="微软雅黑" panose="020B0503020204020204" charset="-122"/>
                        </a:rPr>
                        <a:t>华昕设计集团有限公司</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tc hMerge="1">
                  <a:txBody>
                    <a:bodyPr/>
                    <a:lstStyle/>
                    <a:p>
                      <a:endParaRPr lang="zh-CN"/>
                    </a:p>
                  </a:txBody>
                  <a:tcPr marL="177800" marR="177800" marT="107950" marB="107950" anchor="ctr">
                    <a:lnT w="9525">
                      <a:solidFill>
                        <a:srgbClr val="646464"/>
                      </a:solidFill>
                      <a:prstDash val="sysDash"/>
                    </a:lnT>
                    <a:lnB w="9525">
                      <a:solidFill>
                        <a:srgbClr val="646464"/>
                      </a:solidFill>
                      <a:prstDash val="sysDash"/>
                    </a:lnB>
                  </a:tcPr>
                </a:tc>
                <a:tc hMerge="1">
                  <a:txBody>
                    <a:bodyPr/>
                    <a:lstStyle/>
                    <a:p>
                      <a:endParaRPr lang="zh-CN"/>
                    </a:p>
                  </a:txBody>
                  <a:tcPr marL="177800" marR="177800" marT="107950" marB="107950" anchor="ctr">
                    <a:lnR w="9525">
                      <a:solidFill>
                        <a:srgbClr val="646464"/>
                      </a:solidFill>
                      <a:prstDash val="sysDash"/>
                    </a:lnR>
                    <a:lnT w="9525">
                      <a:solidFill>
                        <a:srgbClr val="646464"/>
                      </a:solidFill>
                      <a:prstDash val="sysDash"/>
                    </a:lnT>
                    <a:lnB w="9525">
                      <a:solidFill>
                        <a:srgbClr val="646464"/>
                      </a:solidFill>
                      <a:prstDash val="sysDash"/>
                    </a:lnB>
                  </a:tcPr>
                </a:tc>
                <a:extLst>
                  <a:ext uri="{0D108BD9-81ED-4DB2-BD59-A6C34878D82A}">
                    <a16:rowId xmlns:a16="http://schemas.microsoft.com/office/drawing/2014/main" val="10003"/>
                  </a:ext>
                </a:extLst>
              </a:tr>
              <a:tr h="515620">
                <a:tc>
                  <a:txBody>
                    <a:bodyPr/>
                    <a:lstStyle/>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施工单位</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chemeClr val="bg1"/>
                    </a:solidFill>
                  </a:tcPr>
                </a:tc>
                <a:tc gridSpan="3">
                  <a:txBody>
                    <a:bodyPr/>
                    <a:lstStyle/>
                    <a:p>
                      <a:pPr indent="0" algn="ctr">
                        <a:lnSpc>
                          <a:spcPct val="120000"/>
                        </a:lnSpc>
                        <a:spcBef>
                          <a:spcPts val="0"/>
                        </a:spcBef>
                        <a:spcAft>
                          <a:spcPts val="0"/>
                        </a:spcAft>
                        <a:buNone/>
                      </a:pPr>
                      <a:r>
                        <a:rPr lang="zh-CN" altLang="en-US" sz="1200" b="0" spc="60">
                          <a:solidFill>
                            <a:srgbClr val="404040"/>
                          </a:solidFill>
                          <a:latin typeface="微软雅黑" panose="020B0503020204020204" charset="-122"/>
                          <a:ea typeface="微软雅黑" panose="020B0503020204020204" charset="-122"/>
                        </a:rPr>
                        <a:t>中国五冶集团有限公司</a:t>
                      </a:r>
                      <a:r>
                        <a:rPr lang="zh-CN" altLang="en-US" sz="1200" spc="60">
                          <a:solidFill>
                            <a:srgbClr val="404040"/>
                          </a:solidFill>
                          <a:latin typeface="微软雅黑" panose="020B0503020204020204" charset="-122"/>
                          <a:ea typeface="微软雅黑" panose="020B0503020204020204" charset="-122"/>
                          <a:sym typeface="+mn-ea"/>
                        </a:rPr>
                        <a:t>、江苏中轩建设有限公司</a:t>
                      </a:r>
                      <a:endParaRPr lang="zh-CN" altLang="en-US" sz="1200" b="0" spc="60">
                        <a:solidFill>
                          <a:srgbClr val="404040"/>
                        </a:solidFill>
                        <a:latin typeface="微软雅黑" panose="020B0503020204020204" charset="-122"/>
                        <a:ea typeface="微软雅黑" panose="020B0503020204020204" charset="-122"/>
                      </a:endParaRP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chemeClr val="bg1"/>
                    </a:solidFill>
                  </a:tcPr>
                </a:tc>
                <a:tc hMerge="1">
                  <a:txBody>
                    <a:bodyPr/>
                    <a:lstStyle/>
                    <a:p>
                      <a:endParaRPr lang="zh-CN"/>
                    </a:p>
                  </a:txBody>
                  <a:tcPr marL="177800" marR="177800" marT="107950" marB="107950" anchor="ctr">
                    <a:lnT w="9525">
                      <a:solidFill>
                        <a:srgbClr val="646464"/>
                      </a:solidFill>
                      <a:prstDash val="sysDash"/>
                    </a:lnT>
                    <a:lnB w="9525">
                      <a:solidFill>
                        <a:srgbClr val="646464"/>
                      </a:solidFill>
                      <a:prstDash val="sysDash"/>
                    </a:lnB>
                  </a:tcPr>
                </a:tc>
                <a:tc hMerge="1">
                  <a:txBody>
                    <a:bodyPr/>
                    <a:lstStyle/>
                    <a:p>
                      <a:endParaRPr lang="zh-CN"/>
                    </a:p>
                  </a:txBody>
                  <a:tcPr marL="177800" marR="177800" marT="107950" marB="107950" anchor="ctr">
                    <a:lnR w="9525">
                      <a:solidFill>
                        <a:srgbClr val="646464"/>
                      </a:solidFill>
                      <a:prstDash val="sysDash"/>
                    </a:lnR>
                    <a:lnT w="9525">
                      <a:solidFill>
                        <a:srgbClr val="646464"/>
                      </a:solidFill>
                      <a:prstDash val="sysDash"/>
                    </a:lnT>
                    <a:lnB w="9525">
                      <a:solidFill>
                        <a:srgbClr val="646464"/>
                      </a:solidFill>
                      <a:prstDash val="sysDash"/>
                    </a:lnB>
                  </a:tcPr>
                </a:tc>
                <a:extLst>
                  <a:ext uri="{0D108BD9-81ED-4DB2-BD59-A6C34878D82A}">
                    <a16:rowId xmlns:a16="http://schemas.microsoft.com/office/drawing/2014/main" val="10004"/>
                  </a:ext>
                </a:extLst>
              </a:tr>
              <a:tr h="514350">
                <a:tc>
                  <a:txBody>
                    <a:bodyPr/>
                    <a:lstStyle/>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设计单位</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tc gridSpan="3">
                  <a:txBody>
                    <a:bodyPr/>
                    <a:lstStyle/>
                    <a:p>
                      <a:pPr indent="0" algn="ctr">
                        <a:lnSpc>
                          <a:spcPct val="120000"/>
                        </a:lnSpc>
                        <a:spcBef>
                          <a:spcPts val="0"/>
                        </a:spcBef>
                        <a:spcAft>
                          <a:spcPts val="0"/>
                        </a:spcAft>
                        <a:buNone/>
                      </a:pPr>
                      <a:r>
                        <a:rPr lang="zh-CN" altLang="en-US" sz="1200" b="0" spc="60">
                          <a:solidFill>
                            <a:srgbClr val="404040"/>
                          </a:solidFill>
                          <a:latin typeface="微软雅黑" panose="020B0503020204020204" charset="-122"/>
                          <a:ea typeface="微软雅黑" panose="020B0503020204020204" charset="-122"/>
                        </a:rPr>
                        <a:t>华昕设计集团有限公司</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tc hMerge="1">
                  <a:txBody>
                    <a:bodyPr/>
                    <a:lstStyle/>
                    <a:p>
                      <a:endParaRPr lang="zh-CN"/>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FFFFF"/>
                    </a:solidFill>
                  </a:tcPr>
                </a:tc>
                <a:tc hMerge="1">
                  <a:txBody>
                    <a:bodyPr/>
                    <a:lstStyle/>
                    <a:p>
                      <a:endParaRPr lang="zh-CN"/>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FFFFF"/>
                    </a:solidFill>
                  </a:tcPr>
                </a:tc>
                <a:extLst>
                  <a:ext uri="{0D108BD9-81ED-4DB2-BD59-A6C34878D82A}">
                    <a16:rowId xmlns:a16="http://schemas.microsoft.com/office/drawing/2014/main" val="10005"/>
                  </a:ext>
                </a:extLst>
              </a:tr>
              <a:tr h="775335">
                <a:tc>
                  <a:txBody>
                    <a:bodyPr/>
                    <a:lstStyle/>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安全文明目标</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chemeClr val="bg1"/>
                    </a:solidFill>
                  </a:tcPr>
                </a:tc>
                <a:tc gridSpan="3">
                  <a:txBody>
                    <a:bodyPr/>
                    <a:lstStyle/>
                    <a:p>
                      <a:pPr indent="0" algn="ctr">
                        <a:lnSpc>
                          <a:spcPct val="110000"/>
                        </a:lnSpc>
                        <a:spcBef>
                          <a:spcPts val="0"/>
                        </a:spcBef>
                        <a:spcAft>
                          <a:spcPts val="0"/>
                        </a:spcAft>
                        <a:buNone/>
                      </a:pPr>
                      <a:r>
                        <a:rPr lang="zh-CN" altLang="en-US" sz="1200" b="0" u="sng" spc="60">
                          <a:solidFill>
                            <a:srgbClr val="FF0000"/>
                          </a:solidFill>
                          <a:latin typeface="微软雅黑" panose="020B0503020204020204" charset="-122"/>
                          <a:ea typeface="微软雅黑" panose="020B0503020204020204" charset="-122"/>
                          <a:cs typeface="微软雅黑" panose="020B0503020204020204" charset="-122"/>
                        </a:rPr>
                        <a:t>江苏省建筑施工安全生产标准化一星级工地</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chemeClr val="bg1"/>
                    </a:solidFill>
                  </a:tcPr>
                </a:tc>
                <a:tc hMerge="1">
                  <a:txBody>
                    <a:bodyPr/>
                    <a:lstStyle/>
                    <a:p>
                      <a:endParaRPr lang="zh-CN"/>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tc hMerge="1">
                  <a:txBody>
                    <a:bodyPr/>
                    <a:lstStyle/>
                    <a:p>
                      <a:endParaRPr lang="zh-CN"/>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solidFill>
                      <a:srgbClr val="F2F2F2"/>
                    </a:solidFill>
                  </a:tcPr>
                </a:tc>
                <a:extLst>
                  <a:ext uri="{0D108BD9-81ED-4DB2-BD59-A6C34878D82A}">
                    <a16:rowId xmlns:a16="http://schemas.microsoft.com/office/drawing/2014/main" val="10006"/>
                  </a:ext>
                </a:extLst>
              </a:tr>
              <a:tr h="924560">
                <a:tc>
                  <a:txBody>
                    <a:bodyPr/>
                    <a:lstStyle/>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合同</a:t>
                      </a:r>
                    </a:p>
                    <a:p>
                      <a:pPr indent="0" algn="ctr">
                        <a:lnSpc>
                          <a:spcPct val="120000"/>
                        </a:lnSpc>
                        <a:spcBef>
                          <a:spcPts val="0"/>
                        </a:spcBef>
                        <a:spcAft>
                          <a:spcPts val="0"/>
                        </a:spcAft>
                        <a:buNone/>
                      </a:pPr>
                      <a:r>
                        <a:rPr lang="zh-CN" altLang="en-US" sz="1200" b="0" spc="60">
                          <a:solidFill>
                            <a:srgbClr val="646464"/>
                          </a:solidFill>
                          <a:latin typeface="思源黑体 CN Bold" panose="020B0800000000000000" charset="-122"/>
                          <a:ea typeface="思源黑体 CN Bold" panose="020B0800000000000000" charset="-122"/>
                        </a:rPr>
                        <a:t>总造价</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solidFill>
                      <a:srgbClr val="F2F2F2"/>
                    </a:solidFill>
                  </a:tcPr>
                </a:tc>
                <a:tc>
                  <a:txBody>
                    <a:bodyPr/>
                    <a:lstStyle/>
                    <a:p>
                      <a:pPr indent="0" algn="ctr">
                        <a:lnSpc>
                          <a:spcPct val="120000"/>
                        </a:lnSpc>
                        <a:spcBef>
                          <a:spcPts val="0"/>
                        </a:spcBef>
                        <a:spcAft>
                          <a:spcPts val="0"/>
                        </a:spcAft>
                        <a:buNone/>
                      </a:pPr>
                      <a:r>
                        <a:rPr lang="en-US" altLang="zh-CN" sz="1200" b="0" spc="60">
                          <a:solidFill>
                            <a:srgbClr val="FF0000"/>
                          </a:solidFill>
                          <a:latin typeface="微软雅黑" panose="020B0503020204020204" charset="-122"/>
                          <a:ea typeface="微软雅黑" panose="020B0503020204020204" charset="-122"/>
                          <a:cs typeface="微软雅黑" panose="020B0503020204020204" charset="-122"/>
                        </a:rPr>
                        <a:t>2.496</a:t>
                      </a:r>
                      <a:r>
                        <a:rPr lang="zh-CN" altLang="en-US" sz="1200" b="0" spc="60">
                          <a:solidFill>
                            <a:srgbClr val="FF0000"/>
                          </a:solidFill>
                          <a:latin typeface="微软雅黑" panose="020B0503020204020204" charset="-122"/>
                          <a:ea typeface="微软雅黑" panose="020B0503020204020204" charset="-122"/>
                          <a:cs typeface="微软雅黑" panose="020B0503020204020204" charset="-122"/>
                        </a:rPr>
                        <a:t>亿</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solidFill>
                      <a:srgbClr val="F2F2F2"/>
                    </a:solidFill>
                  </a:tcPr>
                </a:tc>
                <a:tc>
                  <a:txBody>
                    <a:bodyPr/>
                    <a:lstStyle/>
                    <a:p>
                      <a:pPr indent="0" algn="ctr">
                        <a:lnSpc>
                          <a:spcPct val="120000"/>
                        </a:lnSpc>
                        <a:spcBef>
                          <a:spcPts val="0"/>
                        </a:spcBef>
                        <a:spcAft>
                          <a:spcPts val="0"/>
                        </a:spcAft>
                        <a:buNone/>
                      </a:pPr>
                      <a:r>
                        <a:rPr lang="zh-CN" altLang="en-US" sz="1200" b="0" spc="60">
                          <a:solidFill>
                            <a:srgbClr val="646A70"/>
                          </a:solidFill>
                          <a:latin typeface="思源黑体 CN Bold" panose="020B0800000000000000" charset="-122"/>
                          <a:ea typeface="思源黑体 CN Bold" panose="020B0800000000000000" charset="-122"/>
                        </a:rPr>
                        <a:t>总建筑面积</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solidFill>
                      <a:srgbClr val="F2F2F2"/>
                    </a:solidFill>
                  </a:tcPr>
                </a:tc>
                <a:tc>
                  <a:txBody>
                    <a:bodyPr/>
                    <a:lstStyle/>
                    <a:p>
                      <a:pPr indent="0" algn="ctr">
                        <a:lnSpc>
                          <a:spcPct val="120000"/>
                        </a:lnSpc>
                        <a:spcBef>
                          <a:spcPts val="0"/>
                        </a:spcBef>
                        <a:spcAft>
                          <a:spcPts val="0"/>
                        </a:spcAft>
                        <a:buNone/>
                      </a:pPr>
                      <a:r>
                        <a:rPr lang="en-US" altLang="zh-CN" sz="1200" b="0" spc="60">
                          <a:solidFill>
                            <a:srgbClr val="FF0000"/>
                          </a:solidFill>
                          <a:latin typeface="微软雅黑" panose="020B0503020204020204" charset="-122"/>
                          <a:ea typeface="微软雅黑" panose="020B0503020204020204" charset="-122"/>
                          <a:cs typeface="微软雅黑" panose="020B0503020204020204" charset="-122"/>
                        </a:rPr>
                        <a:t>52074.86</a:t>
                      </a:r>
                      <a:r>
                        <a:rPr lang="zh-CN" altLang="en-US" sz="1200" b="0" spc="60">
                          <a:solidFill>
                            <a:srgbClr val="FF0000"/>
                          </a:solidFill>
                          <a:latin typeface="微软雅黑" panose="020B0503020204020204" charset="-122"/>
                          <a:ea typeface="微软雅黑" panose="020B0503020204020204" charset="-122"/>
                          <a:cs typeface="微软雅黑" panose="020B0503020204020204" charset="-122"/>
                        </a:rPr>
                        <a:t>㎡</a:t>
                      </a:r>
                    </a:p>
                  </a:txBody>
                  <a:tcPr marL="19050" marR="19050" marT="4762" marB="4762"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solidFill>
                      <a:srgbClr val="F2F2F2"/>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sp>
        <p:nvSpPr>
          <p:cNvPr id="6" name="textbox 550"/>
          <p:cNvSpPr/>
          <p:nvPr/>
        </p:nvSpPr>
        <p:spPr>
          <a:xfrm>
            <a:off x="5535425" y="3149367"/>
            <a:ext cx="3173473" cy="559265"/>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1000"/>
              </a:lnSpc>
            </a:pPr>
            <a:r>
              <a:rPr lang="zh-CN" altLang="en-US" sz="3200" kern="0" spc="-10" dirty="0">
                <a:solidFill>
                  <a:srgbClr val="005BC0">
                    <a:alpha val="100000"/>
                  </a:srgbClr>
                </a:solidFill>
                <a:latin typeface="微软雅黑" panose="020B0503020204020204" charset="-122"/>
                <a:ea typeface="微软雅黑" panose="020B0503020204020204" charset="-122"/>
                <a:cs typeface="微软雅黑" panose="020B0503020204020204" charset="-122"/>
              </a:rPr>
              <a:t>安全文明标准化</a:t>
            </a:r>
            <a:endParaRPr sz="3200" dirty="0">
              <a:latin typeface="微软雅黑" panose="020B0503020204020204" charset="-122"/>
              <a:ea typeface="微软雅黑" panose="020B0503020204020204" charset="-122"/>
              <a:cs typeface="微软雅黑" panose="020B0503020204020204" charset="-122"/>
            </a:endParaRPr>
          </a:p>
        </p:txBody>
      </p:sp>
      <p:pic>
        <p:nvPicPr>
          <p:cNvPr id="7" name="picture 32"/>
          <p:cNvPicPr>
            <a:picLocks noChangeAspect="1"/>
          </p:cNvPicPr>
          <p:nvPr/>
        </p:nvPicPr>
        <p:blipFill>
          <a:blip r:embed="rId6"/>
          <a:stretch>
            <a:fillRect/>
          </a:stretch>
        </p:blipFill>
        <p:spPr>
          <a:xfrm>
            <a:off x="4834813" y="2795273"/>
            <a:ext cx="19050" cy="1276349"/>
          </a:xfrm>
          <a:prstGeom prst="rect">
            <a:avLst/>
          </a:prstGeom>
        </p:spPr>
      </p:pic>
      <p:sp>
        <p:nvSpPr>
          <p:cNvPr id="8" name="椭圆 7"/>
          <p:cNvSpPr/>
          <p:nvPr>
            <p:custDataLst>
              <p:tags r:id="rId1"/>
            </p:custDataLst>
          </p:nvPr>
        </p:nvSpPr>
        <p:spPr>
          <a:xfrm>
            <a:off x="3145244" y="2795273"/>
            <a:ext cx="1283419" cy="1283421"/>
          </a:xfrm>
          <a:prstGeom prst="ellipse">
            <a:avLst/>
          </a:prstGeom>
          <a:gradFill flip="none" rotWithShape="1">
            <a:gsLst>
              <a:gs pos="0">
                <a:srgbClr val="5B9BD5">
                  <a:lumMod val="50000"/>
                </a:srgbClr>
              </a:gs>
              <a:gs pos="47000">
                <a:srgbClr val="5B9BD5">
                  <a:lumMod val="75000"/>
                </a:srgbClr>
              </a:gs>
              <a:gs pos="100000">
                <a:srgbClr val="00B0F0"/>
              </a:gs>
            </a:gsLst>
            <a:lin ang="18000000" scaled="0"/>
            <a:tileRect/>
          </a:gradFill>
          <a:ln w="12700" cap="flat" cmpd="sng" algn="ctr">
            <a:noFill/>
            <a:prstDash val="solid"/>
            <a:miter lim="800000"/>
          </a:ln>
          <a:effectLst>
            <a:outerShdw blurRad="685800" dist="571500" dir="8100000" sx="79000" sy="79000" algn="r" rotWithShape="0">
              <a:prstClr val="black">
                <a:alpha val="7000"/>
              </a:prstClr>
            </a:outerShdw>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cs typeface="+mn-ea"/>
              <a:sym typeface="+mn-lt"/>
            </a:endParaRPr>
          </a:p>
        </p:txBody>
      </p:sp>
      <p:sp>
        <p:nvSpPr>
          <p:cNvPr id="9" name="矩形 8"/>
          <p:cNvSpPr>
            <a:spLocks noChangeArrowheads="1"/>
          </p:cNvSpPr>
          <p:nvPr>
            <p:custDataLst>
              <p:tags r:id="rId2"/>
            </p:custDataLst>
          </p:nvPr>
        </p:nvSpPr>
        <p:spPr bwMode="auto">
          <a:xfrm>
            <a:off x="3489352" y="3123865"/>
            <a:ext cx="595018" cy="58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b="0" i="0" u="none" strike="noStrike" kern="0" cap="none" spc="0" normalizeH="0" baseline="0" noProof="0" dirty="0">
                <a:ln>
                  <a:noFill/>
                </a:ln>
                <a:solidFill>
                  <a:prstClr val="white"/>
                </a:solidFill>
                <a:effectLst/>
                <a:uLnTx/>
                <a:uFillTx/>
                <a:latin typeface="+mn-lt"/>
                <a:ea typeface="+mn-ea"/>
                <a:cs typeface="+mn-ea"/>
                <a:sym typeface="+mn-lt"/>
              </a:rPr>
              <a:t>二</a:t>
            </a:r>
          </a:p>
        </p:txBody>
      </p:sp>
      <p:pic>
        <p:nvPicPr>
          <p:cNvPr id="13" name="图片 12" descr="Z:/顾丽强/2025项目/无锡五冶洛社项目/ppt/1.png1"/>
          <p:cNvPicPr>
            <a:picLocks noChangeAspect="1"/>
          </p:cNvPicPr>
          <p:nvPr>
            <p:custDataLst>
              <p:tags r:id="rId3"/>
            </p:custDataLst>
          </p:nvPr>
        </p:nvPicPr>
        <p:blipFill>
          <a:blip r:embed="rId7"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8"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4"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5"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pic>
        <p:nvPicPr>
          <p:cNvPr id="3" name="图片 2" descr="Z:/顾丽强/2025项目/无锡五冶洛社项目/ppt/3.jpg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38175" y="1839595"/>
            <a:ext cx="10862945" cy="4520565"/>
          </a:xfrm>
          <a:prstGeom prst="rect">
            <a:avLst/>
          </a:prstGeom>
        </p:spPr>
      </p:pic>
      <p:cxnSp>
        <p:nvCxnSpPr>
          <p:cNvPr id="34" name="直接连接符 33"/>
          <p:cNvCxnSpPr/>
          <p:nvPr/>
        </p:nvCxnSpPr>
        <p:spPr>
          <a:xfrm>
            <a:off x="425752" y="1528840"/>
            <a:ext cx="374586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 </a:t>
            </a:r>
            <a:r>
              <a:rPr lang="zh-CN" altLang="en-US" sz="1865" b="1" dirty="0">
                <a:solidFill>
                  <a:schemeClr val="tx1">
                    <a:lumMod val="65000"/>
                    <a:lumOff val="35000"/>
                  </a:schemeClr>
                </a:solidFill>
                <a:latin typeface="微软雅黑" panose="020B0503020204020204" charset="-122"/>
                <a:ea typeface="微软雅黑" panose="020B0503020204020204" charset="-122"/>
              </a:rPr>
              <a:t>安全文明标准化</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06450" y="3806190"/>
            <a:ext cx="3743325" cy="229806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7"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4" name="直接连接符 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2.1 </a:t>
            </a:r>
            <a:r>
              <a:rPr lang="zh-CN" altLang="en-US" sz="1865" b="1" dirty="0">
                <a:solidFill>
                  <a:schemeClr val="tx1">
                    <a:lumMod val="65000"/>
                    <a:lumOff val="35000"/>
                  </a:schemeClr>
                </a:solidFill>
                <a:latin typeface="微软雅黑" panose="020B0503020204020204" charset="-122"/>
                <a:ea typeface="微软雅黑" panose="020B0503020204020204" charset="-122"/>
                <a:sym typeface="+mn-ea"/>
              </a:rPr>
              <a:t>安全文明保证体系</a:t>
            </a:r>
            <a:endParaRPr lang="zh-CN" altLang="en-US" sz="1865" b="1" dirty="0">
              <a:solidFill>
                <a:schemeClr val="tx1">
                  <a:lumMod val="65000"/>
                  <a:lumOff val="35000"/>
                </a:schemeClr>
              </a:solidFill>
              <a:latin typeface="微软雅黑" panose="020B0503020204020204" charset="-122"/>
              <a:ea typeface="微软雅黑" panose="020B0503020204020204" charset="-122"/>
            </a:endParaRPr>
          </a:p>
        </p:txBody>
      </p:sp>
      <p:sp>
        <p:nvSpPr>
          <p:cNvPr id="7" name="文本框 6"/>
          <p:cNvSpPr txBox="1"/>
          <p:nvPr>
            <p:custDataLst>
              <p:tags r:id="rId2"/>
            </p:custDataLst>
          </p:nvPr>
        </p:nvSpPr>
        <p:spPr>
          <a:xfrm>
            <a:off x="962025" y="1894840"/>
            <a:ext cx="10344150" cy="1632585"/>
          </a:xfrm>
          <a:prstGeom prst="rect">
            <a:avLst/>
          </a:prstGeom>
          <a:noFill/>
        </p:spPr>
        <p:txBody>
          <a:bodyPr wrap="square" rtlCol="0">
            <a:noAutofit/>
          </a:bodyPr>
          <a:lstStyle/>
          <a:p>
            <a:pPr indent="457200" fontAlgn="auto">
              <a:lnSpc>
                <a:spcPct val="150000"/>
              </a:lnSpc>
            </a:pPr>
            <a:r>
              <a:rPr lang="zh-CN" altLang="en-US" sz="1400" dirty="0">
                <a:latin typeface="微软雅黑" panose="020B0503020204020204" charset="-122"/>
                <a:ea typeface="微软雅黑" panose="020B0503020204020204" charset="-122"/>
                <a:cs typeface="微软雅黑" panose="020B0503020204020204" charset="-122"/>
              </a:rPr>
              <a:t>为确保安全理念直观传达、风险预警清晰明确，项目部在施工现场规范设置了安全文明工地生产信息牌、危险源告知栏与安全风险四色图。危险源告知栏与安全风险四色图则联动配合，动态标识出施工现场当前重大危险源的位置、类型与风险等级，通过四色分区直观呈现整体风险分布，并同步说明其潜在危害与具体管控措施，同时明确对应管理责任人，实现风险可视化、分级化与预警前置化。这些看板相辅相成，既体现了安全管理的人本关怀与制度保障，也构建起全员参与、实时预警的现场安全防线。</a:t>
            </a:r>
          </a:p>
          <a:p>
            <a:pPr indent="457200" fontAlgn="auto">
              <a:lnSpc>
                <a:spcPct val="150000"/>
              </a:lnSpc>
            </a:pPr>
            <a:endParaRPr lang="en-US" altLang="zh-CN" sz="1400" dirty="0">
              <a:latin typeface="微软雅黑" panose="020B0503020204020204" charset="-122"/>
              <a:ea typeface="微软雅黑" panose="020B0503020204020204" charset="-122"/>
              <a:cs typeface="微软雅黑" panose="020B0503020204020204" charset="-122"/>
            </a:endParaRPr>
          </a:p>
          <a:p>
            <a:pPr indent="457200" fontAlgn="auto">
              <a:lnSpc>
                <a:spcPct val="150000"/>
              </a:lnSpc>
            </a:pPr>
            <a:endParaRPr lang="en-US" altLang="zh-CN" sz="1400" dirty="0">
              <a:latin typeface="微软雅黑" panose="020B0503020204020204" charset="-122"/>
              <a:ea typeface="微软雅黑" panose="020B0503020204020204" charset="-122"/>
              <a:cs typeface="微软雅黑" panose="020B0503020204020204" charset="-122"/>
            </a:endParaRPr>
          </a:p>
          <a:p>
            <a:pPr indent="457200" fontAlgn="auto">
              <a:lnSpc>
                <a:spcPct val="150000"/>
              </a:lnSpc>
            </a:pPr>
            <a:endParaRPr lang="en-US" altLang="zh-CN" sz="1400" dirty="0">
              <a:latin typeface="微软雅黑" panose="020B0503020204020204" charset="-122"/>
              <a:ea typeface="微软雅黑" panose="020B0503020204020204" charset="-122"/>
              <a:cs typeface="微软雅黑" panose="020B0503020204020204" charset="-122"/>
            </a:endParaRPr>
          </a:p>
        </p:txBody>
      </p:sp>
      <p:sp>
        <p:nvSpPr>
          <p:cNvPr id="11" name="矩形 10"/>
          <p:cNvSpPr/>
          <p:nvPr/>
        </p:nvSpPr>
        <p:spPr>
          <a:xfrm>
            <a:off x="812800" y="1807845"/>
            <a:ext cx="10590530" cy="1667510"/>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文本框 11"/>
          <p:cNvSpPr txBox="1"/>
          <p:nvPr/>
        </p:nvSpPr>
        <p:spPr>
          <a:xfrm>
            <a:off x="812800" y="6170295"/>
            <a:ext cx="3736975"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sym typeface="+mn-ea"/>
              </a:rPr>
              <a:t>安全文明工地生产信息牌</a:t>
            </a:r>
          </a:p>
        </p:txBody>
      </p:sp>
      <p:sp>
        <p:nvSpPr>
          <p:cNvPr id="18" name="文本框 17"/>
          <p:cNvSpPr txBox="1"/>
          <p:nvPr/>
        </p:nvSpPr>
        <p:spPr>
          <a:xfrm>
            <a:off x="8388985" y="6170295"/>
            <a:ext cx="301371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危险源告示栏</a:t>
            </a:r>
          </a:p>
        </p:txBody>
      </p:sp>
      <p:pic>
        <p:nvPicPr>
          <p:cNvPr id="9" name="图片 8"/>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8388985" y="3815715"/>
            <a:ext cx="3014345" cy="2297430"/>
          </a:xfrm>
          <a:prstGeom prst="rect">
            <a:avLst/>
          </a:prstGeom>
        </p:spPr>
      </p:pic>
      <p:pic>
        <p:nvPicPr>
          <p:cNvPr id="10" name="图片 9"/>
          <p:cNvPicPr>
            <a:picLocks noChangeAspect="1"/>
          </p:cNvPicPr>
          <p:nvPr/>
        </p:nvPicPr>
        <p:blipFill>
          <a:blip r:embed="rId9" cstate="screen">
            <a:extLst>
              <a:ext uri="{28A0092B-C50C-407E-A947-70E740481C1C}">
                <a14:useLocalDpi xmlns:a14="http://schemas.microsoft.com/office/drawing/2010/main"/>
              </a:ext>
            </a:extLst>
          </a:blip>
          <a:srcRect r="-152"/>
          <a:stretch>
            <a:fillRect/>
          </a:stretch>
        </p:blipFill>
        <p:spPr>
          <a:xfrm>
            <a:off x="4797425" y="3805555"/>
            <a:ext cx="3363595" cy="2287905"/>
          </a:xfrm>
          <a:prstGeom prst="rect">
            <a:avLst/>
          </a:prstGeom>
        </p:spPr>
      </p:pic>
      <p:sp>
        <p:nvSpPr>
          <p:cNvPr id="32" name="文本框 31"/>
          <p:cNvSpPr txBox="1"/>
          <p:nvPr/>
        </p:nvSpPr>
        <p:spPr>
          <a:xfrm>
            <a:off x="4787900" y="6170295"/>
            <a:ext cx="336296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安全风险四色图</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63205" y="3503930"/>
            <a:ext cx="3369310" cy="2473325"/>
          </a:xfrm>
          <a:prstGeom prst="rect">
            <a:avLst/>
          </a:prstGeom>
        </p:spPr>
      </p:pic>
      <p:sp>
        <p:nvSpPr>
          <p:cNvPr id="22" name="矩形 4"/>
          <p:cNvSpPr/>
          <p:nvPr/>
        </p:nvSpPr>
        <p:spPr>
          <a:xfrm>
            <a:off x="0" y="0"/>
            <a:ext cx="12192000" cy="792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cxnSp>
        <p:nvCxnSpPr>
          <p:cNvPr id="23" name="直接连接符 2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934285" y="0"/>
            <a:ext cx="1666001" cy="792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bg1"/>
              </a:solidFill>
            </a:endParaRPr>
          </a:p>
        </p:txBody>
      </p:sp>
      <p:cxnSp>
        <p:nvCxnSpPr>
          <p:cNvPr id="25" name="直接连接符 2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6"/>
          <p:cNvSpPr txBox="1"/>
          <p:nvPr/>
        </p:nvSpPr>
        <p:spPr>
          <a:xfrm>
            <a:off x="3374949" y="215903"/>
            <a:ext cx="1344000" cy="340995"/>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工程概况介绍</a:t>
            </a:r>
          </a:p>
        </p:txBody>
      </p:sp>
      <p:sp>
        <p:nvSpPr>
          <p:cNvPr id="27" name="TextBox 7"/>
          <p:cNvSpPr txBox="1"/>
          <p:nvPr/>
        </p:nvSpPr>
        <p:spPr>
          <a:xfrm>
            <a:off x="5076749" y="101604"/>
            <a:ext cx="1344000" cy="587375"/>
          </a:xfrm>
          <a:prstGeom prst="rect">
            <a:avLst/>
          </a:prstGeom>
          <a:noFill/>
        </p:spPr>
        <p:txBody>
          <a:bodyPr wrap="square" lIns="0" tIns="48000" rIns="0" bIns="48000" rtlCol="0">
            <a:spAutoFit/>
          </a:bodyPr>
          <a:lstStyle/>
          <a:p>
            <a:pPr algn="ctr"/>
            <a:r>
              <a:rPr lang="zh-CN" altLang="en-US" sz="1600" b="1" dirty="0">
                <a:solidFill>
                  <a:schemeClr val="bg1"/>
                </a:solidFill>
                <a:latin typeface="微软雅黑" panose="020B0503020204020204" charset="-122"/>
                <a:ea typeface="微软雅黑" panose="020B0503020204020204" charset="-122"/>
              </a:rPr>
              <a:t>安全文明</a:t>
            </a:r>
          </a:p>
          <a:p>
            <a:pPr algn="ctr"/>
            <a:r>
              <a:rPr lang="zh-CN" altLang="en-US" sz="1600" b="1" dirty="0">
                <a:solidFill>
                  <a:schemeClr val="bg1"/>
                </a:solidFill>
                <a:latin typeface="微软雅黑" panose="020B0503020204020204" charset="-122"/>
                <a:ea typeface="微软雅黑" panose="020B0503020204020204" charset="-122"/>
              </a:rPr>
              <a:t>标准化</a:t>
            </a:r>
          </a:p>
        </p:txBody>
      </p:sp>
      <p:sp>
        <p:nvSpPr>
          <p:cNvPr id="28" name="TextBox 9"/>
          <p:cNvSpPr txBox="1"/>
          <p:nvPr/>
        </p:nvSpPr>
        <p:spPr>
          <a:xfrm>
            <a:off x="6778549"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智慧应用管理</a:t>
            </a:r>
          </a:p>
        </p:txBody>
      </p:sp>
      <p:sp>
        <p:nvSpPr>
          <p:cNvPr id="30" name="TextBox 11"/>
          <p:cNvSpPr txBox="1"/>
          <p:nvPr/>
        </p:nvSpPr>
        <p:spPr>
          <a:xfrm>
            <a:off x="10182151" y="215903"/>
            <a:ext cx="1344000" cy="340995"/>
          </a:xfrm>
          <a:prstGeom prst="rect">
            <a:avLst/>
          </a:prstGeom>
          <a:noFill/>
        </p:spPr>
        <p:txBody>
          <a:bodyPr wrap="square" lIns="0" tIns="48000" rIns="0" bIns="48000" rtlCol="0">
            <a:spAutoFit/>
          </a:bodyPr>
          <a:lstStyle/>
          <a:p>
            <a:pPr algn="ctr"/>
            <a:r>
              <a:rPr lang="zh-CN" altLang="en-US" sz="1600" b="1" dirty="0">
                <a:solidFill>
                  <a:schemeClr val="bg1">
                    <a:lumMod val="50000"/>
                  </a:schemeClr>
                </a:solidFill>
                <a:latin typeface="微软雅黑" panose="020B0503020204020204" charset="-122"/>
                <a:ea typeface="微软雅黑" panose="020B0503020204020204" charset="-122"/>
              </a:rPr>
              <a:t>绿色施工管理</a:t>
            </a:r>
          </a:p>
        </p:txBody>
      </p:sp>
      <p:cxnSp>
        <p:nvCxnSpPr>
          <p:cNvPr id="31" name="直接连接符 3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565910" y="114300"/>
            <a:ext cx="0" cy="581025"/>
          </a:xfrm>
          <a:prstGeom prst="line">
            <a:avLst/>
          </a:prstGeom>
          <a:ln w="6350" cmpd="sng">
            <a:solidFill>
              <a:schemeClr val="tx1">
                <a:lumMod val="50000"/>
                <a:lumOff val="50000"/>
              </a:schemeClr>
            </a:solidFill>
            <a:prstDash val="solid"/>
          </a:ln>
        </p:spPr>
        <p:style>
          <a:lnRef idx="2">
            <a:schemeClr val="accent1"/>
          </a:lnRef>
          <a:fillRef idx="0">
            <a:srgbClr val="FFFFFF"/>
          </a:fillRef>
          <a:effectRef idx="0">
            <a:srgbClr val="FFFFFF"/>
          </a:effectRef>
          <a:fontRef idx="minor">
            <a:schemeClr val="tx1"/>
          </a:fontRef>
        </p:style>
      </p:cxnSp>
      <p:sp>
        <p:nvSpPr>
          <p:cNvPr id="2" name="TextBox 10"/>
          <p:cNvSpPr txBox="1"/>
          <p:nvPr/>
        </p:nvSpPr>
        <p:spPr>
          <a:xfrm>
            <a:off x="8480349" y="126365"/>
            <a:ext cx="1344000" cy="589380"/>
          </a:xfrm>
          <a:prstGeom prst="rect">
            <a:avLst/>
          </a:prstGeom>
          <a:noFill/>
        </p:spPr>
        <p:txBody>
          <a:bodyPr wrap="square" lIns="0" tIns="48000" rIns="0" bIns="48000" rtlCol="0">
            <a:spAutoFit/>
          </a:bodyPr>
          <a:lstStyle/>
          <a:p>
            <a:pPr algn="ctr"/>
            <a:r>
              <a:rPr lang="zh-CN" altLang="en-US" sz="1600" b="1" dirty="0">
                <a:solidFill>
                  <a:srgbClr val="7F7F7F"/>
                </a:solidFill>
                <a:latin typeface="微软雅黑" panose="020B0503020204020204" charset="-122"/>
                <a:ea typeface="微软雅黑" panose="020B0503020204020204" charset="-122"/>
              </a:rPr>
              <a:t>技术质量</a:t>
            </a:r>
            <a:endParaRPr lang="en-US" altLang="zh-CN" sz="1600" b="1" dirty="0">
              <a:solidFill>
                <a:srgbClr val="7F7F7F"/>
              </a:solidFill>
              <a:latin typeface="微软雅黑" panose="020B0503020204020204" charset="-122"/>
              <a:ea typeface="微软雅黑" panose="020B0503020204020204" charset="-122"/>
            </a:endParaRPr>
          </a:p>
          <a:p>
            <a:pPr algn="ctr"/>
            <a:r>
              <a:rPr lang="zh-CN" altLang="en-US" sz="1600" b="1" dirty="0">
                <a:solidFill>
                  <a:srgbClr val="7F7F7F"/>
                </a:solidFill>
                <a:latin typeface="微软雅黑" panose="020B0503020204020204" charset="-122"/>
                <a:ea typeface="微软雅黑" panose="020B0503020204020204" charset="-122"/>
              </a:rPr>
              <a:t>标准化</a:t>
            </a:r>
          </a:p>
        </p:txBody>
      </p:sp>
      <p:pic>
        <p:nvPicPr>
          <p:cNvPr id="13" name="图片 12" descr="Z:/顾丽强/2025项目/无锡五冶洛社项目/ppt/1.png1"/>
          <p:cNvPicPr>
            <a:picLocks noChangeAspect="1"/>
          </p:cNvPicPr>
          <p:nvPr>
            <p:custDataLst>
              <p:tags r:id="rId1"/>
            </p:custDataLst>
          </p:nvPr>
        </p:nvPicPr>
        <p:blipFill>
          <a:blip r:embed="rId9" cstate="screen">
            <a:extLst>
              <a:ext uri="{28A0092B-C50C-407E-A947-70E740481C1C}">
                <a14:useLocalDpi xmlns:a14="http://schemas.microsoft.com/office/drawing/2010/main"/>
              </a:ext>
            </a:extLst>
          </a:blip>
          <a:srcRect l="-524" r="-1284"/>
          <a:stretch>
            <a:fillRect/>
          </a:stretch>
        </p:blipFill>
        <p:spPr>
          <a:xfrm>
            <a:off x="305435" y="102870"/>
            <a:ext cx="970915" cy="605155"/>
          </a:xfrm>
          <a:prstGeom prst="rect">
            <a:avLst/>
          </a:prstGeom>
        </p:spPr>
      </p:pic>
      <p:pic>
        <p:nvPicPr>
          <p:cNvPr id="14" name="图片 13" descr="Z:/顾丽强/2025项目/无锡五冶洛社项目/ppt/2.png2"/>
          <p:cNvPicPr>
            <a:picLocks noChangeAspect="1"/>
          </p:cNvPicPr>
          <p:nvPr/>
        </p:nvPicPr>
        <p:blipFill>
          <a:blip r:embed="rId10" cstate="screen">
            <a:extLst>
              <a:ext uri="{28A0092B-C50C-407E-A947-70E740481C1C}">
                <a14:useLocalDpi xmlns:a14="http://schemas.microsoft.com/office/drawing/2010/main"/>
              </a:ext>
            </a:extLst>
          </a:blip>
          <a:srcRect l="-7093" r="-11771"/>
          <a:stretch>
            <a:fillRect/>
          </a:stretch>
        </p:blipFill>
        <p:spPr>
          <a:xfrm>
            <a:off x="1886585" y="101600"/>
            <a:ext cx="974090" cy="614045"/>
          </a:xfrm>
          <a:prstGeom prst="rect">
            <a:avLst/>
          </a:prstGeom>
        </p:spPr>
      </p:pic>
      <p:cxnSp>
        <p:nvCxnSpPr>
          <p:cNvPr id="34" name="直接连接符 33"/>
          <p:cNvCxnSpPr/>
          <p:nvPr/>
        </p:nvCxnSpPr>
        <p:spPr>
          <a:xfrm>
            <a:off x="425752" y="1528840"/>
            <a:ext cx="419417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TextBox 6"/>
          <p:cNvSpPr txBox="1"/>
          <p:nvPr/>
        </p:nvSpPr>
        <p:spPr>
          <a:xfrm>
            <a:off x="812800" y="1108710"/>
            <a:ext cx="4160520" cy="382270"/>
          </a:xfrm>
          <a:prstGeom prst="rect">
            <a:avLst/>
          </a:prstGeom>
          <a:noFill/>
        </p:spPr>
        <p:txBody>
          <a:bodyPr wrap="square" lIns="0" tIns="48000" rIns="0" bIns="48000" rtlCol="0">
            <a:spAutoFit/>
          </a:bodyPr>
          <a:lstStyle/>
          <a:p>
            <a:pPr algn="l"/>
            <a:r>
              <a:rPr lang="en-US" altLang="zh-CN" sz="1865" b="1" dirty="0">
                <a:solidFill>
                  <a:schemeClr val="tx1">
                    <a:lumMod val="65000"/>
                    <a:lumOff val="35000"/>
                  </a:schemeClr>
                </a:solidFill>
                <a:latin typeface="微软雅黑" panose="020B0503020204020204" charset="-122"/>
                <a:ea typeface="微软雅黑" panose="020B0503020204020204" charset="-122"/>
              </a:rPr>
              <a:t>2.2 </a:t>
            </a:r>
            <a:r>
              <a:rPr lang="zh-CN" altLang="en-US" sz="1865" b="1" dirty="0">
                <a:solidFill>
                  <a:schemeClr val="tx1">
                    <a:lumMod val="65000"/>
                    <a:lumOff val="35000"/>
                  </a:schemeClr>
                </a:solidFill>
                <a:latin typeface="微软雅黑" panose="020B0503020204020204" charset="-122"/>
                <a:ea typeface="微软雅黑" panose="020B0503020204020204" charset="-122"/>
              </a:rPr>
              <a:t>全员安全生产管理体系构建</a:t>
            </a:r>
          </a:p>
        </p:txBody>
      </p:sp>
      <p:sp>
        <p:nvSpPr>
          <p:cNvPr id="17" name="文本框 16"/>
          <p:cNvSpPr txBox="1"/>
          <p:nvPr>
            <p:custDataLst>
              <p:tags r:id="rId2"/>
            </p:custDataLst>
          </p:nvPr>
        </p:nvSpPr>
        <p:spPr>
          <a:xfrm>
            <a:off x="959485" y="1845945"/>
            <a:ext cx="10101580" cy="1307465"/>
          </a:xfrm>
          <a:prstGeom prst="rect">
            <a:avLst/>
          </a:prstGeom>
          <a:noFill/>
        </p:spPr>
        <p:txBody>
          <a:bodyPr wrap="square" rtlCol="0">
            <a:noAutofit/>
          </a:bodyPr>
          <a:lstStyle/>
          <a:p>
            <a:pPr marL="0" indent="0" latinLnBrk="0">
              <a:lnSpc>
                <a:spcPct val="150000"/>
              </a:lnSpc>
            </a:pPr>
            <a:r>
              <a:rPr lang="zh-CN" altLang="en-US" sz="1600" dirty="0">
                <a:latin typeface="微软雅黑" panose="020B0503020204020204" charset="-122"/>
                <a:ea typeface="微软雅黑" panose="020B0503020204020204" charset="-122"/>
                <a:cs typeface="微软雅黑" panose="020B0503020204020204" charset="-122"/>
              </a:rPr>
              <a:t>       现场通过悬挂醒目、规范的安全生产标语与责任公示牌，将安全理念与岗位职责可视化、常态化，推动安全文化深入人心。同时，项目部全面实施安全生产网格化管理，将施工现场划分为若干责任区，明确各网格安全负责人与职责范围，实现安全责任分解到岗、落实到人，切实筑牢安全生产一线防线。</a:t>
            </a:r>
          </a:p>
          <a:p>
            <a:pPr marL="0" indent="0" latinLnBrk="0">
              <a:lnSpc>
                <a:spcPct val="150000"/>
              </a:lnSpc>
            </a:pPr>
            <a:endParaRPr lang="en-US" altLang="zh-CN" sz="1600" dirty="0">
              <a:latin typeface="微软雅黑" panose="020B0503020204020204" charset="-122"/>
              <a:ea typeface="微软雅黑" panose="020B0503020204020204" charset="-122"/>
              <a:cs typeface="微软雅黑" panose="020B0503020204020204" charset="-122"/>
            </a:endParaRPr>
          </a:p>
          <a:p>
            <a:pPr marL="0" indent="0" latinLnBrk="0">
              <a:lnSpc>
                <a:spcPct val="150000"/>
              </a:lnSpc>
            </a:pPr>
            <a:endParaRPr lang="en-US" altLang="zh-CN" sz="1600" dirty="0">
              <a:latin typeface="微软雅黑" panose="020B0503020204020204" charset="-122"/>
              <a:ea typeface="微软雅黑" panose="020B0503020204020204" charset="-122"/>
              <a:cs typeface="微软雅黑" panose="020B0503020204020204" charset="-122"/>
            </a:endParaRPr>
          </a:p>
        </p:txBody>
      </p:sp>
      <p:sp>
        <p:nvSpPr>
          <p:cNvPr id="39" name="矩形 38"/>
          <p:cNvSpPr/>
          <p:nvPr/>
        </p:nvSpPr>
        <p:spPr>
          <a:xfrm>
            <a:off x="812800" y="1807845"/>
            <a:ext cx="10419715" cy="1303018"/>
          </a:xfrm>
          <a:prstGeom prst="rect">
            <a:avLst/>
          </a:prstGeom>
          <a:noFill/>
          <a:ln w="19050">
            <a:solidFill>
              <a:srgbClr val="0D84C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9" name="文本框 18"/>
          <p:cNvSpPr txBox="1"/>
          <p:nvPr>
            <p:custDataLst>
              <p:tags r:id="rId3"/>
            </p:custDataLst>
          </p:nvPr>
        </p:nvSpPr>
        <p:spPr>
          <a:xfrm>
            <a:off x="4728210" y="6035040"/>
            <a:ext cx="294005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安全生产宣讲台</a:t>
            </a:r>
          </a:p>
        </p:txBody>
      </p:sp>
      <p:sp>
        <p:nvSpPr>
          <p:cNvPr id="20" name="文本框 19"/>
          <p:cNvSpPr txBox="1"/>
          <p:nvPr>
            <p:custDataLst>
              <p:tags r:id="rId4"/>
            </p:custDataLst>
          </p:nvPr>
        </p:nvSpPr>
        <p:spPr>
          <a:xfrm>
            <a:off x="812165" y="6035675"/>
            <a:ext cx="370459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全员安全生产网格化</a:t>
            </a:r>
          </a:p>
        </p:txBody>
      </p:sp>
      <p:pic>
        <p:nvPicPr>
          <p:cNvPr id="21" name="图片 20" descr="网格化"/>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2800" y="3495675"/>
            <a:ext cx="3703955" cy="2482215"/>
          </a:xfrm>
          <a:prstGeom prst="rect">
            <a:avLst/>
          </a:prstGeom>
        </p:spPr>
      </p:pic>
      <p:pic>
        <p:nvPicPr>
          <p:cNvPr id="36" name="图片 35" descr="2025_12_17_14_29_IMG_2605"/>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4728210" y="3508375"/>
            <a:ext cx="2940050" cy="2468245"/>
          </a:xfrm>
          <a:prstGeom prst="rect">
            <a:avLst/>
          </a:prstGeom>
        </p:spPr>
      </p:pic>
      <p:sp>
        <p:nvSpPr>
          <p:cNvPr id="37" name="文本框 36"/>
          <p:cNvSpPr txBox="1"/>
          <p:nvPr>
            <p:custDataLst>
              <p:tags r:id="rId5"/>
            </p:custDataLst>
          </p:nvPr>
        </p:nvSpPr>
        <p:spPr>
          <a:xfrm>
            <a:off x="7854950" y="6035675"/>
            <a:ext cx="3374390" cy="306705"/>
          </a:xfrm>
          <a:prstGeom prst="rect">
            <a:avLst/>
          </a:prstGeom>
          <a:solidFill>
            <a:srgbClr val="00B0F0"/>
          </a:solidFill>
        </p:spPr>
        <p:txBody>
          <a:bodyPr wrap="square" rtlCol="0">
            <a:spAutoFit/>
          </a:bodyPr>
          <a:lstStyle/>
          <a:p>
            <a:pPr algn="ctr"/>
            <a:r>
              <a:rPr lang="zh-CN" altLang="en-US" sz="1400" dirty="0">
                <a:solidFill>
                  <a:schemeClr val="bg1"/>
                </a:solidFill>
                <a:latin typeface="微软雅黑" panose="020B0503020204020204" charset="-122"/>
                <a:ea typeface="微软雅黑" panose="020B0503020204020204" charset="-122"/>
              </a:rPr>
              <a:t>全员安全生产标识标语</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0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0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0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0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0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12.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13.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17.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18.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1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21.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22.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23.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24.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25.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26.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27.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28.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29.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1.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2.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3.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4.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 name="KSO_WM_DIAGRAM_VIRTUALLY_FRAME" val="{&quot;height&quot;:180.88787401574805,&quot;left&quot;:367.66842519685036,&quot;top&quot;:262.79385826771653,&quot;width&quot;:337.3764566929134}"/>
</p:tagLst>
</file>

<file path=ppt/tags/tag136.xml><?xml version="1.0" encoding="utf-8"?>
<p:tagLst xmlns:a="http://schemas.openxmlformats.org/drawingml/2006/main" xmlns:r="http://schemas.openxmlformats.org/officeDocument/2006/relationships" xmlns:p="http://schemas.openxmlformats.org/presentationml/2006/main">
  <p:tag name="KSO_WM_DIAGRAM_VIRTUALLY_FRAME" val="{&quot;height&quot;:180.88787401574805,&quot;left&quot;:367.66842519685036,&quot;top&quot;:262.79385826771653,&quot;width&quot;:337.3764566929134}"/>
</p:tagLst>
</file>

<file path=ppt/tags/tag13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38.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3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4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42.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4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44.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4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46.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4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48.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4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5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52.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5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54.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55.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56.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5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5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59.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DIAGRAM_VIRTUALLY_FRAME" val="{&quot;height&quot;:366.1348031496062,&quot;left&quot;:442.198031496063,&quot;top&quot;:142.35,&quot;width&quot;:503.87173228346467}"/>
</p:tagLst>
</file>

<file path=ppt/tags/tag161.xml><?xml version="1.0" encoding="utf-8"?>
<p:tagLst xmlns:a="http://schemas.openxmlformats.org/drawingml/2006/main" xmlns:r="http://schemas.openxmlformats.org/officeDocument/2006/relationships" xmlns:p="http://schemas.openxmlformats.org/presentationml/2006/main">
  <p:tag name="KSO_WM_DIAGRAM_VIRTUALLY_FRAME" val="{&quot;height&quot;:366.1348031496062,&quot;left&quot;:442.198031496063,&quot;top&quot;:142.35,&quot;width&quot;:503.87173228346467}"/>
</p:tagLst>
</file>

<file path=ppt/tags/tag16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63.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6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65.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6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67.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6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69.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71.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7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73.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7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75.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7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77.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7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79.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81.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8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83.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84.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85.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18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8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88.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18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2.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3.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4.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5.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6.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7.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8.xml><?xml version="1.0" encoding="utf-8"?>
<p:tagLst xmlns:a="http://schemas.openxmlformats.org/drawingml/2006/main" xmlns:r="http://schemas.openxmlformats.org/officeDocument/2006/relationships" xmlns:p="http://schemas.openxmlformats.org/presentationml/2006/main">
  <p:tag name="KSO_WM_DIAGRAM_VIRTUALLY_FRAME" val="{&quot;height&quot;:349.9,&quot;left&quot;:150.645905511811,&quot;top&quot;:130.25,&quot;width&quot;:693.504094488189}"/>
</p:tagLst>
</file>

<file path=ppt/tags/tag79.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8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8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8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UNIT_TABLE_BEAUTIFY" val="smartTable{c8c05fe4-40bf-46d0-8715-7d31955b660c}"/>
  <p:tag name="TABLE_ENDDRAG_ORIGIN_RECT" val="389*408"/>
  <p:tag name="TABLE_ENDDRAG_RECT" val="33*131*389*408"/>
  <p:tag name="TABLE_SKINIDX" val="-1"/>
  <p:tag name="TABLE_COLORIDX" val="l"/>
  <p:tag name="TABLE_AUTOADJUST_FLAG" val="1"/>
  <p:tag name="TABLE_EMPHASIZE_COLOR" val="6579300"/>
  <p:tag name="TABLE_COLOR_RGB" val="0x000000*0xFFFFFF*0x212121*0xFFFFFF*0xFF6238*0xFFD147*0xFFB57D*0xFF7A51*0xFFD791*0xFF8C6D"/>
  <p:tag name="TABLE_RECT" val="41.0827*133.982*511.55*280.6"/>
  <p:tag name="TABLE_ONEKEY_SKIN_IDX" val="0"/>
</p:tagLst>
</file>

<file path=ppt/tags/tag86.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87.xml><?xml version="1.0" encoding="utf-8"?>
<p:tagLst xmlns:a="http://schemas.openxmlformats.org/drawingml/2006/main" xmlns:r="http://schemas.openxmlformats.org/officeDocument/2006/relationships" xmlns:p="http://schemas.openxmlformats.org/presentationml/2006/main">
  <p:tag name="KSO_WM_DIAGRAM_VIRTUALLY_FRAME" val="{&quot;height&quot;:245.7984251968504,&quot;left&quot;:-11.259212598425197,&quot;top&quot;:247.89385826771655,&quot;width&quot;:873.1893700787401}"/>
</p:tagLst>
</file>

<file path=ppt/tags/tag8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8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91.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9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93.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229.53440944881885,&quot;left&quot;:64,&quot;top&quot;:266.9186614173228,&quot;width&quot;:820.45}"/>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229.53440944881885,&quot;left&quot;:64,&quot;top&quot;:266.9186614173228,&quot;width&quot;:820.45}"/>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229.53440944881885,&quot;left&quot;:64,&quot;top&quot;:266.9186614173228,&quot;width&quot;:820.45}"/>
</p:tagLst>
</file>

<file path=ppt/tags/tag9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336.35,&quot;left&quot;:15.1,&quot;top&quot;:94.25,&quot;width&quot;:636.5}"/>
</p:tagLst>
</file>

<file path=ppt/tags/tag9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68,&quot;width&quot;:1427}"/>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4094</Words>
  <Application>Microsoft Office PowerPoint</Application>
  <PresentationFormat>宽屏</PresentationFormat>
  <Paragraphs>537</Paragraphs>
  <Slides>45</Slides>
  <Notes>44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45</vt:i4>
      </vt:variant>
    </vt:vector>
  </HeadingPairs>
  <TitlesOfParts>
    <vt:vector size="53" baseType="lpstr">
      <vt:lpstr>思源黑体 CN Bold</vt:lpstr>
      <vt:lpstr>思源黑体 CN Medium</vt:lpstr>
      <vt:lpstr>思源黑体 CN Regular</vt:lpstr>
      <vt:lpstr>微软雅黑</vt:lpstr>
      <vt:lpstr>Arial</vt:lpstr>
      <vt:lpstr>Calibri</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邱燕芳</dc:creator>
  <cp:lastModifiedBy>邱燕芳</cp:lastModifiedBy>
  <cp:revision>167</cp:revision>
  <dcterms:created xsi:type="dcterms:W3CDTF">2019-06-19T02:08:00Z</dcterms:created>
  <dcterms:modified xsi:type="dcterms:W3CDTF">2026-03-13T02:41:35Z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753FAA88D3D84A79A80D886C07E0B388_13</vt:lpwstr>
  </property>
</Properties>
</file>